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Roboto Medium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Bree Serif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Medium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reeSerif-regular.fntdata"/><Relationship Id="rId25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Medium-bold.fntdata"/><Relationship Id="rId18" Type="http://schemas.openxmlformats.org/officeDocument/2006/relationships/font" Target="fonts/RobotoMedium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Shape 3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Shape 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Shape 4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Shape 4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We will probably have more than four lights, and therefore need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Shape 3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413550" y="1813350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Labyrinth</a:t>
            </a:r>
            <a:endParaRPr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6350"/>
            <a:ext cx="9144000" cy="42307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Shape 57"/>
          <p:cNvSpPr txBox="1"/>
          <p:nvPr/>
        </p:nvSpPr>
        <p:spPr>
          <a:xfrm>
            <a:off x="2782050" y="3279250"/>
            <a:ext cx="61521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2"/>
                </a:solidFill>
              </a:rPr>
              <a:t>Presented by: Extraordinary Obelisks</a:t>
            </a:r>
            <a:endParaRPr sz="28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Aaron Vega, Bobby Damore,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Chantel Frizzell, Christopher Lynn</a:t>
            </a:r>
            <a:endParaRPr sz="1800"/>
          </a:p>
        </p:txBody>
      </p:sp>
      <p:sp>
        <p:nvSpPr>
          <p:cNvPr id="58" name="Shape 58"/>
          <p:cNvSpPr txBox="1"/>
          <p:nvPr/>
        </p:nvSpPr>
        <p:spPr>
          <a:xfrm>
            <a:off x="4682250" y="1734600"/>
            <a:ext cx="4387500" cy="9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Bree Serif"/>
                <a:ea typeface="Bree Serif"/>
                <a:cs typeface="Bree Serif"/>
                <a:sym typeface="Bree Serif"/>
              </a:rPr>
              <a:t>     </a:t>
            </a:r>
            <a:r>
              <a:rPr lang="en" sz="4800">
                <a:latin typeface="Bree Serif"/>
                <a:ea typeface="Bree Serif"/>
                <a:cs typeface="Bree Serif"/>
                <a:sym typeface="Bree Serif"/>
              </a:rPr>
              <a:t>Labyrinth</a:t>
            </a:r>
            <a:endParaRPr sz="48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&amp; Timeline: Github</a:t>
            </a:r>
            <a:endParaRPr/>
          </a:p>
        </p:txBody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93" name="Shape 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538" y="1152476"/>
            <a:ext cx="7158925" cy="377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&amp; Timeline: Schedule </a:t>
            </a:r>
            <a:endParaRPr/>
          </a:p>
        </p:txBody>
      </p:sp>
      <p:sp>
        <p:nvSpPr>
          <p:cNvPr id="399" name="Shape 3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00" name="Shape 400"/>
          <p:cNvPicPr preferRelativeResize="0"/>
          <p:nvPr/>
        </p:nvPicPr>
        <p:blipFill rotWithShape="1">
          <a:blip r:embed="rId3">
            <a:alphaModFix/>
          </a:blip>
          <a:srcRect b="0" l="4598" r="0" t="0"/>
          <a:stretch/>
        </p:blipFill>
        <p:spPr>
          <a:xfrm>
            <a:off x="311700" y="1170400"/>
            <a:ext cx="8520600" cy="303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Shape 4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07" name="Shape 4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50" y="464637"/>
            <a:ext cx="8832300" cy="421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Shape 408"/>
          <p:cNvPicPr preferRelativeResize="0"/>
          <p:nvPr/>
        </p:nvPicPr>
        <p:blipFill rotWithShape="1">
          <a:blip r:embed="rId4">
            <a:alphaModFix/>
          </a:blip>
          <a:srcRect b="0" l="-2997" r="0" t="7209"/>
          <a:stretch/>
        </p:blipFill>
        <p:spPr>
          <a:xfrm>
            <a:off x="5313075" y="1947550"/>
            <a:ext cx="3439601" cy="2553776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Shape 409"/>
          <p:cNvSpPr txBox="1"/>
          <p:nvPr/>
        </p:nvSpPr>
        <p:spPr>
          <a:xfrm>
            <a:off x="4933650" y="784300"/>
            <a:ext cx="40545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    </a:t>
            </a:r>
            <a:r>
              <a:rPr b="1" lang="en" sz="4000"/>
              <a:t> Questions? </a:t>
            </a:r>
            <a:endParaRPr b="1" sz="4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Shape 4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16" name="Shape 4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50" y="261582"/>
            <a:ext cx="8832300" cy="46203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Gameplay/Premise</a:t>
            </a:r>
            <a:endParaRPr/>
          </a:p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311700" y="1152475"/>
            <a:ext cx="4486200" cy="37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Objective:  </a:t>
            </a:r>
            <a:r>
              <a:rPr lang="en" sz="1800"/>
              <a:t>Catch the treasures before the time runs out 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Obstacles:</a:t>
            </a:r>
            <a:endParaRPr b="1" sz="1800"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Monsters that chase you</a:t>
            </a:r>
            <a:endParaRPr sz="1600"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Continually changing maze</a:t>
            </a:r>
            <a:endParaRPr sz="1600"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Time limit</a:t>
            </a:r>
            <a:endParaRPr sz="16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Power ups (stretch goal)</a:t>
            </a:r>
            <a:endParaRPr b="1" sz="1800"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Speed boost</a:t>
            </a:r>
            <a:endParaRPr sz="1600"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Illumination boost </a:t>
            </a:r>
            <a:endParaRPr sz="1600"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Protection from m</a:t>
            </a:r>
            <a:r>
              <a:rPr lang="en" sz="1600"/>
              <a:t>onsters</a:t>
            </a:r>
            <a:endParaRPr sz="1600"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Gives you object to throw at monsters (physics)</a:t>
            </a:r>
            <a:endParaRPr sz="1600"/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8051" y="445026"/>
            <a:ext cx="3517675" cy="4369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- GameObjects</a:t>
            </a:r>
            <a:endParaRPr/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311700" y="1152475"/>
            <a:ext cx="8520600" cy="36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Types of Objects</a:t>
            </a:r>
            <a:endParaRPr b="1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Hero/Player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Enemies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Barriers (at least 10 at all times)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Collectibles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Collisions</a:t>
            </a:r>
            <a:endParaRPr b="1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Nothing can pass through barriers, but can ricochet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Collectibles are picked up with collision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Power ups could help hero fight back enemy through some collision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- GameObjects</a:t>
            </a:r>
            <a:endParaRPr/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405075" y="1328875"/>
            <a:ext cx="427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Chasing</a:t>
            </a:r>
            <a:endParaRPr b="1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Enemy will chase hero, trying to catch them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Chases until far enough away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Particle System</a:t>
            </a:r>
            <a:endParaRPr b="1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colliding with collectables, cloud of particles disperse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Exploding particles when fighting back enemy with power up</a:t>
            </a: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5151200" y="1505275"/>
            <a:ext cx="3562500" cy="306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" name="Shape 79"/>
          <p:cNvCxnSpPr/>
          <p:nvPr/>
        </p:nvCxnSpPr>
        <p:spPr>
          <a:xfrm rot="10800000">
            <a:off x="5695600" y="36494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Shape 80"/>
          <p:cNvCxnSpPr/>
          <p:nvPr/>
        </p:nvCxnSpPr>
        <p:spPr>
          <a:xfrm rot="10800000">
            <a:off x="6727050" y="36494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Shape 81"/>
          <p:cNvCxnSpPr/>
          <p:nvPr/>
        </p:nvCxnSpPr>
        <p:spPr>
          <a:xfrm rot="10800000">
            <a:off x="8194375" y="36494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Shape 82"/>
          <p:cNvCxnSpPr/>
          <p:nvPr/>
        </p:nvCxnSpPr>
        <p:spPr>
          <a:xfrm rot="10800000">
            <a:off x="7656600" y="36494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Shape 83"/>
          <p:cNvCxnSpPr/>
          <p:nvPr/>
        </p:nvCxnSpPr>
        <p:spPr>
          <a:xfrm rot="10800000">
            <a:off x="6727038" y="270865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Shape 84"/>
          <p:cNvCxnSpPr/>
          <p:nvPr/>
        </p:nvCxnSpPr>
        <p:spPr>
          <a:xfrm rot="10800000">
            <a:off x="8194363" y="270865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Shape 85"/>
          <p:cNvCxnSpPr/>
          <p:nvPr/>
        </p:nvCxnSpPr>
        <p:spPr>
          <a:xfrm rot="10800000">
            <a:off x="7656588" y="270865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Shape 86"/>
          <p:cNvCxnSpPr/>
          <p:nvPr/>
        </p:nvCxnSpPr>
        <p:spPr>
          <a:xfrm rot="10800000">
            <a:off x="5711988" y="22281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Shape 87"/>
          <p:cNvCxnSpPr/>
          <p:nvPr/>
        </p:nvCxnSpPr>
        <p:spPr>
          <a:xfrm rot="10800000">
            <a:off x="6205663" y="22281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Shape 88"/>
          <p:cNvCxnSpPr/>
          <p:nvPr/>
        </p:nvCxnSpPr>
        <p:spPr>
          <a:xfrm rot="10800000">
            <a:off x="7179313" y="22281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Shape 89"/>
          <p:cNvCxnSpPr/>
          <p:nvPr/>
        </p:nvCxnSpPr>
        <p:spPr>
          <a:xfrm rot="10800000">
            <a:off x="8210763" y="22281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Shape 90"/>
          <p:cNvCxnSpPr/>
          <p:nvPr/>
        </p:nvCxnSpPr>
        <p:spPr>
          <a:xfrm>
            <a:off x="5695600" y="31888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Shape 91"/>
          <p:cNvCxnSpPr/>
          <p:nvPr/>
        </p:nvCxnSpPr>
        <p:spPr>
          <a:xfrm>
            <a:off x="6196900" y="31888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Shape 92"/>
          <p:cNvCxnSpPr/>
          <p:nvPr/>
        </p:nvCxnSpPr>
        <p:spPr>
          <a:xfrm>
            <a:off x="7199500" y="31888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Shape 93"/>
          <p:cNvCxnSpPr/>
          <p:nvPr/>
        </p:nvCxnSpPr>
        <p:spPr>
          <a:xfrm>
            <a:off x="6196900" y="36496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Shape 94"/>
          <p:cNvCxnSpPr/>
          <p:nvPr/>
        </p:nvCxnSpPr>
        <p:spPr>
          <a:xfrm>
            <a:off x="5695600" y="41074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Shape 95"/>
          <p:cNvCxnSpPr/>
          <p:nvPr/>
        </p:nvCxnSpPr>
        <p:spPr>
          <a:xfrm>
            <a:off x="6698200" y="41072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Shape 96"/>
          <p:cNvCxnSpPr/>
          <p:nvPr/>
        </p:nvCxnSpPr>
        <p:spPr>
          <a:xfrm>
            <a:off x="7199500" y="41074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Shape 97"/>
          <p:cNvCxnSpPr/>
          <p:nvPr/>
        </p:nvCxnSpPr>
        <p:spPr>
          <a:xfrm>
            <a:off x="7700800" y="41074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Shape 98"/>
          <p:cNvCxnSpPr/>
          <p:nvPr/>
        </p:nvCxnSpPr>
        <p:spPr>
          <a:xfrm>
            <a:off x="5712000" y="26861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Shape 99"/>
          <p:cNvCxnSpPr/>
          <p:nvPr/>
        </p:nvCxnSpPr>
        <p:spPr>
          <a:xfrm>
            <a:off x="7215900" y="26861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Shape 100"/>
          <p:cNvCxnSpPr/>
          <p:nvPr/>
        </p:nvCxnSpPr>
        <p:spPr>
          <a:xfrm>
            <a:off x="5695600" y="268635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Shape 101"/>
          <p:cNvCxnSpPr/>
          <p:nvPr/>
        </p:nvCxnSpPr>
        <p:spPr>
          <a:xfrm>
            <a:off x="7199500" y="268635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Shape 102"/>
          <p:cNvCxnSpPr/>
          <p:nvPr/>
        </p:nvCxnSpPr>
        <p:spPr>
          <a:xfrm>
            <a:off x="6180500" y="22505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Shape 103"/>
          <p:cNvCxnSpPr/>
          <p:nvPr/>
        </p:nvCxnSpPr>
        <p:spPr>
          <a:xfrm>
            <a:off x="7684400" y="22505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Shape 104"/>
          <p:cNvCxnSpPr/>
          <p:nvPr/>
        </p:nvCxnSpPr>
        <p:spPr>
          <a:xfrm rot="10800000">
            <a:off x="5699463" y="319180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Shape 105"/>
          <p:cNvCxnSpPr/>
          <p:nvPr/>
        </p:nvCxnSpPr>
        <p:spPr>
          <a:xfrm rot="10800000">
            <a:off x="7166788" y="319180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Shape 106"/>
          <p:cNvCxnSpPr/>
          <p:nvPr/>
        </p:nvCxnSpPr>
        <p:spPr>
          <a:xfrm rot="10800000">
            <a:off x="8198238" y="319180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Shape 107"/>
          <p:cNvCxnSpPr/>
          <p:nvPr/>
        </p:nvCxnSpPr>
        <p:spPr>
          <a:xfrm rot="10800000">
            <a:off x="7179313" y="179240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Shape 108"/>
          <p:cNvCxnSpPr/>
          <p:nvPr/>
        </p:nvCxnSpPr>
        <p:spPr>
          <a:xfrm rot="10800000">
            <a:off x="8210763" y="179240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Shape 109"/>
          <p:cNvCxnSpPr/>
          <p:nvPr/>
        </p:nvCxnSpPr>
        <p:spPr>
          <a:xfrm>
            <a:off x="6213300" y="225032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Shape 110"/>
          <p:cNvCxnSpPr/>
          <p:nvPr/>
        </p:nvCxnSpPr>
        <p:spPr>
          <a:xfrm>
            <a:off x="7717200" y="225032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Shape 111"/>
          <p:cNvCxnSpPr/>
          <p:nvPr/>
        </p:nvCxnSpPr>
        <p:spPr>
          <a:xfrm>
            <a:off x="5679200" y="18148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Shape 112"/>
          <p:cNvCxnSpPr/>
          <p:nvPr/>
        </p:nvCxnSpPr>
        <p:spPr>
          <a:xfrm>
            <a:off x="6180500" y="18148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Shape 113"/>
          <p:cNvCxnSpPr/>
          <p:nvPr/>
        </p:nvCxnSpPr>
        <p:spPr>
          <a:xfrm>
            <a:off x="6681800" y="18146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Shape 114"/>
          <p:cNvCxnSpPr/>
          <p:nvPr/>
        </p:nvCxnSpPr>
        <p:spPr>
          <a:xfrm>
            <a:off x="7183100" y="18148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Shape 115"/>
          <p:cNvCxnSpPr/>
          <p:nvPr/>
        </p:nvCxnSpPr>
        <p:spPr>
          <a:xfrm>
            <a:off x="7684400" y="18148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Shape 116"/>
          <p:cNvSpPr/>
          <p:nvPr/>
        </p:nvSpPr>
        <p:spPr>
          <a:xfrm>
            <a:off x="5828150" y="1909700"/>
            <a:ext cx="203400" cy="223200"/>
          </a:xfrm>
          <a:prstGeom prst="plus">
            <a:avLst>
              <a:gd fmla="val 25000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6357650" y="2686347"/>
            <a:ext cx="147000" cy="1548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/>
          <p:nvPr/>
        </p:nvSpPr>
        <p:spPr>
          <a:xfrm>
            <a:off x="6814450" y="2837375"/>
            <a:ext cx="268800" cy="247200"/>
          </a:xfrm>
          <a:prstGeom prst="sun">
            <a:avLst>
              <a:gd fmla="val 250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" name="Shape 119"/>
          <p:cNvCxnSpPr/>
          <p:nvPr/>
        </p:nvCxnSpPr>
        <p:spPr>
          <a:xfrm>
            <a:off x="6083175" y="2040100"/>
            <a:ext cx="865500" cy="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Shape 120"/>
          <p:cNvCxnSpPr/>
          <p:nvPr/>
        </p:nvCxnSpPr>
        <p:spPr>
          <a:xfrm flipH="1">
            <a:off x="6948750" y="2052450"/>
            <a:ext cx="3000" cy="4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Shape 121"/>
          <p:cNvCxnSpPr/>
          <p:nvPr/>
        </p:nvCxnSpPr>
        <p:spPr>
          <a:xfrm rot="10800000">
            <a:off x="6432425" y="2485200"/>
            <a:ext cx="52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Shape 122"/>
          <p:cNvCxnSpPr>
            <a:endCxn id="117" idx="0"/>
          </p:cNvCxnSpPr>
          <p:nvPr/>
        </p:nvCxnSpPr>
        <p:spPr>
          <a:xfrm flipH="1">
            <a:off x="6431150" y="2491347"/>
            <a:ext cx="4200" cy="19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" name="Shape 123"/>
          <p:cNvSpPr/>
          <p:nvPr/>
        </p:nvSpPr>
        <p:spPr>
          <a:xfrm>
            <a:off x="6411700" y="2015350"/>
            <a:ext cx="71700" cy="618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6914400" y="2015350"/>
            <a:ext cx="71700" cy="618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6913000" y="2454300"/>
            <a:ext cx="71700" cy="618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6409813" y="2448750"/>
            <a:ext cx="71700" cy="618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- Scenes</a:t>
            </a:r>
            <a:endParaRPr/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311700" y="14408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Splash Screen</a:t>
            </a:r>
            <a:endParaRPr b="1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Team logo will fade in before game starts, then show the start screen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Game Scene</a:t>
            </a:r>
            <a:endParaRPr b="1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Randomly changing maze with all objects, split into different views of map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Win/Loss Scene</a:t>
            </a:r>
            <a:endParaRPr b="1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Winning scene shows the hero animation/celebration, next to “You Won” text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Losing scene shows the enemy catching hero next to “Game Over” text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Both scenes will have a “Quit” and “Try Again” option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370800"/>
            <a:ext cx="613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- Physics</a:t>
            </a:r>
            <a:endParaRPr/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863550"/>
            <a:ext cx="4730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Physics</a:t>
            </a:r>
            <a:endParaRPr b="1"/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Walls</a:t>
            </a:r>
            <a:endParaRPr sz="1600"/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Player &amp; Chasers</a:t>
            </a:r>
            <a:endParaRPr sz="1600"/>
          </a:p>
          <a:p>
            <a: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Certain Power Ups</a:t>
            </a:r>
            <a:endParaRPr sz="1600"/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Interpolation &amp; ShakePosition</a:t>
            </a:r>
            <a:endParaRPr b="1"/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Interpolate movement</a:t>
            </a:r>
            <a:endParaRPr sz="1600"/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Fluid movement following player, and between waypoints</a:t>
            </a:r>
            <a:endParaRPr sz="1600"/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Cameras</a:t>
            </a:r>
            <a:endParaRPr sz="1600"/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 ShakePosition as feedback</a:t>
            </a:r>
            <a:endParaRPr sz="1600"/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When a player crashes into a wall</a:t>
            </a:r>
            <a:endParaRPr sz="1600"/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When receiving the collectable</a:t>
            </a:r>
            <a:endParaRPr sz="1600"/>
          </a:p>
        </p:txBody>
      </p:sp>
      <p:sp>
        <p:nvSpPr>
          <p:cNvPr id="139" name="Shape 139"/>
          <p:cNvSpPr/>
          <p:nvPr/>
        </p:nvSpPr>
        <p:spPr>
          <a:xfrm>
            <a:off x="5297900" y="1540375"/>
            <a:ext cx="3269100" cy="282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" name="Shape 140"/>
          <p:cNvCxnSpPr/>
          <p:nvPr/>
        </p:nvCxnSpPr>
        <p:spPr>
          <a:xfrm rot="10800000">
            <a:off x="5695600" y="36494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Shape 141"/>
          <p:cNvCxnSpPr/>
          <p:nvPr/>
        </p:nvCxnSpPr>
        <p:spPr>
          <a:xfrm rot="10800000">
            <a:off x="6727050" y="36494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Shape 142"/>
          <p:cNvCxnSpPr/>
          <p:nvPr/>
        </p:nvCxnSpPr>
        <p:spPr>
          <a:xfrm rot="10800000">
            <a:off x="8194375" y="36494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Shape 143"/>
          <p:cNvCxnSpPr/>
          <p:nvPr/>
        </p:nvCxnSpPr>
        <p:spPr>
          <a:xfrm rot="10800000">
            <a:off x="7656600" y="36494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Shape 144"/>
          <p:cNvCxnSpPr/>
          <p:nvPr/>
        </p:nvCxnSpPr>
        <p:spPr>
          <a:xfrm rot="10800000">
            <a:off x="6727038" y="270865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Shape 145"/>
          <p:cNvCxnSpPr/>
          <p:nvPr/>
        </p:nvCxnSpPr>
        <p:spPr>
          <a:xfrm rot="10800000">
            <a:off x="8194363" y="270865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Shape 146"/>
          <p:cNvCxnSpPr/>
          <p:nvPr/>
        </p:nvCxnSpPr>
        <p:spPr>
          <a:xfrm rot="10800000">
            <a:off x="7656588" y="270865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Shape 147"/>
          <p:cNvCxnSpPr/>
          <p:nvPr/>
        </p:nvCxnSpPr>
        <p:spPr>
          <a:xfrm rot="10800000">
            <a:off x="5711988" y="22281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Shape 148"/>
          <p:cNvCxnSpPr/>
          <p:nvPr/>
        </p:nvCxnSpPr>
        <p:spPr>
          <a:xfrm rot="10800000">
            <a:off x="6205663" y="22281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Shape 149"/>
          <p:cNvCxnSpPr/>
          <p:nvPr/>
        </p:nvCxnSpPr>
        <p:spPr>
          <a:xfrm rot="10800000">
            <a:off x="7179313" y="22281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Shape 150"/>
          <p:cNvCxnSpPr/>
          <p:nvPr/>
        </p:nvCxnSpPr>
        <p:spPr>
          <a:xfrm rot="10800000">
            <a:off x="8210763" y="2228175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Shape 151"/>
          <p:cNvCxnSpPr/>
          <p:nvPr/>
        </p:nvCxnSpPr>
        <p:spPr>
          <a:xfrm>
            <a:off x="5695600" y="31888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Shape 152"/>
          <p:cNvCxnSpPr/>
          <p:nvPr/>
        </p:nvCxnSpPr>
        <p:spPr>
          <a:xfrm>
            <a:off x="6196900" y="31888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Shape 153"/>
          <p:cNvCxnSpPr/>
          <p:nvPr/>
        </p:nvCxnSpPr>
        <p:spPr>
          <a:xfrm>
            <a:off x="7199500" y="31888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Shape 154"/>
          <p:cNvCxnSpPr/>
          <p:nvPr/>
        </p:nvCxnSpPr>
        <p:spPr>
          <a:xfrm>
            <a:off x="6196900" y="36496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Shape 155"/>
          <p:cNvCxnSpPr/>
          <p:nvPr/>
        </p:nvCxnSpPr>
        <p:spPr>
          <a:xfrm>
            <a:off x="5695600" y="41074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Shape 156"/>
          <p:cNvCxnSpPr/>
          <p:nvPr/>
        </p:nvCxnSpPr>
        <p:spPr>
          <a:xfrm>
            <a:off x="6698200" y="41072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Shape 157"/>
          <p:cNvCxnSpPr/>
          <p:nvPr/>
        </p:nvCxnSpPr>
        <p:spPr>
          <a:xfrm>
            <a:off x="7199500" y="41074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Shape 158"/>
          <p:cNvCxnSpPr/>
          <p:nvPr/>
        </p:nvCxnSpPr>
        <p:spPr>
          <a:xfrm>
            <a:off x="7700800" y="41074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Shape 159"/>
          <p:cNvCxnSpPr/>
          <p:nvPr/>
        </p:nvCxnSpPr>
        <p:spPr>
          <a:xfrm>
            <a:off x="5712000" y="26861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Shape 160"/>
          <p:cNvCxnSpPr/>
          <p:nvPr/>
        </p:nvCxnSpPr>
        <p:spPr>
          <a:xfrm>
            <a:off x="7215900" y="26861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Shape 161"/>
          <p:cNvCxnSpPr/>
          <p:nvPr/>
        </p:nvCxnSpPr>
        <p:spPr>
          <a:xfrm>
            <a:off x="5695600" y="268635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Shape 162"/>
          <p:cNvCxnSpPr/>
          <p:nvPr/>
        </p:nvCxnSpPr>
        <p:spPr>
          <a:xfrm>
            <a:off x="7199500" y="268635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Shape 163"/>
          <p:cNvCxnSpPr/>
          <p:nvPr/>
        </p:nvCxnSpPr>
        <p:spPr>
          <a:xfrm>
            <a:off x="6180500" y="22505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Shape 164"/>
          <p:cNvCxnSpPr/>
          <p:nvPr/>
        </p:nvCxnSpPr>
        <p:spPr>
          <a:xfrm>
            <a:off x="7684400" y="22505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Shape 165"/>
          <p:cNvCxnSpPr/>
          <p:nvPr/>
        </p:nvCxnSpPr>
        <p:spPr>
          <a:xfrm rot="10800000">
            <a:off x="5699463" y="319180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Shape 166"/>
          <p:cNvCxnSpPr/>
          <p:nvPr/>
        </p:nvCxnSpPr>
        <p:spPr>
          <a:xfrm rot="10800000">
            <a:off x="7166788" y="319180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Shape 167"/>
          <p:cNvCxnSpPr/>
          <p:nvPr/>
        </p:nvCxnSpPr>
        <p:spPr>
          <a:xfrm rot="10800000">
            <a:off x="8198238" y="319180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Shape 168"/>
          <p:cNvCxnSpPr/>
          <p:nvPr/>
        </p:nvCxnSpPr>
        <p:spPr>
          <a:xfrm rot="10800000">
            <a:off x="7179313" y="179240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Shape 169"/>
          <p:cNvCxnSpPr/>
          <p:nvPr/>
        </p:nvCxnSpPr>
        <p:spPr>
          <a:xfrm rot="10800000">
            <a:off x="8210763" y="1792400"/>
            <a:ext cx="0" cy="45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Shape 170"/>
          <p:cNvCxnSpPr/>
          <p:nvPr/>
        </p:nvCxnSpPr>
        <p:spPr>
          <a:xfrm>
            <a:off x="6213300" y="225032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Shape 171"/>
          <p:cNvCxnSpPr/>
          <p:nvPr/>
        </p:nvCxnSpPr>
        <p:spPr>
          <a:xfrm>
            <a:off x="7717200" y="225032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Shape 172"/>
          <p:cNvCxnSpPr/>
          <p:nvPr/>
        </p:nvCxnSpPr>
        <p:spPr>
          <a:xfrm>
            <a:off x="5679200" y="18148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Shape 173"/>
          <p:cNvCxnSpPr/>
          <p:nvPr/>
        </p:nvCxnSpPr>
        <p:spPr>
          <a:xfrm>
            <a:off x="6180500" y="18148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Shape 174"/>
          <p:cNvCxnSpPr/>
          <p:nvPr/>
        </p:nvCxnSpPr>
        <p:spPr>
          <a:xfrm>
            <a:off x="6681800" y="181467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Shape 175"/>
          <p:cNvCxnSpPr/>
          <p:nvPr/>
        </p:nvCxnSpPr>
        <p:spPr>
          <a:xfrm>
            <a:off x="7183100" y="18148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Shape 176"/>
          <p:cNvCxnSpPr/>
          <p:nvPr/>
        </p:nvCxnSpPr>
        <p:spPr>
          <a:xfrm>
            <a:off x="7684400" y="1814800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" name="Shape 177"/>
          <p:cNvSpPr/>
          <p:nvPr/>
        </p:nvSpPr>
        <p:spPr>
          <a:xfrm>
            <a:off x="5828150" y="1909700"/>
            <a:ext cx="203400" cy="223200"/>
          </a:xfrm>
          <a:prstGeom prst="plus">
            <a:avLst>
              <a:gd fmla="val 25000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Shape 178"/>
          <p:cNvSpPr/>
          <p:nvPr/>
        </p:nvSpPr>
        <p:spPr>
          <a:xfrm>
            <a:off x="6625350" y="525325"/>
            <a:ext cx="203400" cy="223200"/>
          </a:xfrm>
          <a:prstGeom prst="plus">
            <a:avLst>
              <a:gd fmla="val 25000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6653550" y="862922"/>
            <a:ext cx="147000" cy="1548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0" name="Shape 180"/>
          <p:cNvCxnSpPr/>
          <p:nvPr/>
        </p:nvCxnSpPr>
        <p:spPr>
          <a:xfrm>
            <a:off x="6476400" y="1204025"/>
            <a:ext cx="501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Shape 181"/>
          <p:cNvSpPr txBox="1"/>
          <p:nvPr/>
        </p:nvSpPr>
        <p:spPr>
          <a:xfrm>
            <a:off x="6861150" y="445025"/>
            <a:ext cx="1460100" cy="2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←</a:t>
            </a:r>
            <a:r>
              <a:rPr lang="en" sz="1200"/>
              <a:t>Chaser/Monster</a:t>
            </a:r>
            <a:endParaRPr sz="1200"/>
          </a:p>
        </p:txBody>
      </p:sp>
      <p:sp>
        <p:nvSpPr>
          <p:cNvPr id="182" name="Shape 182"/>
          <p:cNvSpPr txBox="1"/>
          <p:nvPr/>
        </p:nvSpPr>
        <p:spPr>
          <a:xfrm>
            <a:off x="6861150" y="748525"/>
            <a:ext cx="1460100" cy="2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←Player</a:t>
            </a:r>
            <a:endParaRPr sz="1200"/>
          </a:p>
        </p:txBody>
      </p:sp>
      <p:sp>
        <p:nvSpPr>
          <p:cNvPr id="183" name="Shape 183"/>
          <p:cNvSpPr txBox="1"/>
          <p:nvPr/>
        </p:nvSpPr>
        <p:spPr>
          <a:xfrm>
            <a:off x="6926550" y="992700"/>
            <a:ext cx="1460100" cy="2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←</a:t>
            </a:r>
            <a:r>
              <a:rPr lang="en" sz="1200"/>
              <a:t>Wall</a:t>
            </a:r>
            <a:endParaRPr sz="1200"/>
          </a:p>
        </p:txBody>
      </p:sp>
      <p:sp>
        <p:nvSpPr>
          <p:cNvPr id="184" name="Shape 184"/>
          <p:cNvSpPr/>
          <p:nvPr/>
        </p:nvSpPr>
        <p:spPr>
          <a:xfrm>
            <a:off x="6357650" y="2686347"/>
            <a:ext cx="147000" cy="1548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Shape 185"/>
          <p:cNvSpPr txBox="1"/>
          <p:nvPr/>
        </p:nvSpPr>
        <p:spPr>
          <a:xfrm>
            <a:off x="6926550" y="141525"/>
            <a:ext cx="1460100" cy="2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←</a:t>
            </a:r>
            <a:r>
              <a:rPr lang="en" sz="1200"/>
              <a:t>Collectable</a:t>
            </a:r>
            <a:endParaRPr sz="1200"/>
          </a:p>
        </p:txBody>
      </p:sp>
      <p:sp>
        <p:nvSpPr>
          <p:cNvPr id="186" name="Shape 186"/>
          <p:cNvSpPr/>
          <p:nvPr/>
        </p:nvSpPr>
        <p:spPr>
          <a:xfrm>
            <a:off x="6814450" y="2837375"/>
            <a:ext cx="268800" cy="247200"/>
          </a:xfrm>
          <a:prstGeom prst="sun">
            <a:avLst>
              <a:gd fmla="val 250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/>
          <p:nvPr/>
        </p:nvSpPr>
        <p:spPr>
          <a:xfrm>
            <a:off x="6592650" y="193275"/>
            <a:ext cx="268800" cy="247200"/>
          </a:xfrm>
          <a:prstGeom prst="sun">
            <a:avLst>
              <a:gd fmla="val 250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- UI</a:t>
            </a:r>
            <a:endParaRPr/>
          </a:p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311700" y="1152475"/>
            <a:ext cx="7215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 Views (single player)</a:t>
            </a:r>
            <a:endParaRPr b="1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Main View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Minimap View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Objective/Help View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Lighting</a:t>
            </a:r>
            <a:endParaRPr b="1"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Directional	→ Player Light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Point Light	→ Power Ups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Spotlight		→ Collectable (Changing Size &amp; Color)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Normal Map	→ Chasers, Player &amp; Walls</a:t>
            </a: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4852875" y="423225"/>
            <a:ext cx="3516300" cy="21267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 txBox="1"/>
          <p:nvPr/>
        </p:nvSpPr>
        <p:spPr>
          <a:xfrm>
            <a:off x="5975525" y="-60125"/>
            <a:ext cx="9405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Canvas</a:t>
            </a:r>
            <a:endParaRPr b="1">
              <a:solidFill>
                <a:schemeClr val="dk1"/>
              </a:solidFill>
            </a:endParaRPr>
          </a:p>
        </p:txBody>
      </p:sp>
      <p:cxnSp>
        <p:nvCxnSpPr>
          <p:cNvPr id="196" name="Shape 196"/>
          <p:cNvCxnSpPr/>
          <p:nvPr/>
        </p:nvCxnSpPr>
        <p:spPr>
          <a:xfrm flipH="1">
            <a:off x="6160700" y="232475"/>
            <a:ext cx="14400" cy="13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Shape 197"/>
          <p:cNvCxnSpPr/>
          <p:nvPr/>
        </p:nvCxnSpPr>
        <p:spPr>
          <a:xfrm>
            <a:off x="6640050" y="239750"/>
            <a:ext cx="50700" cy="13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98" name="Shape 198"/>
          <p:cNvGrpSpPr/>
          <p:nvPr/>
        </p:nvGrpSpPr>
        <p:grpSpPr>
          <a:xfrm>
            <a:off x="7286557" y="1595911"/>
            <a:ext cx="1678068" cy="1709414"/>
            <a:chOff x="7286557" y="1595911"/>
            <a:chExt cx="1678068" cy="1709414"/>
          </a:xfrm>
        </p:grpSpPr>
        <p:grpSp>
          <p:nvGrpSpPr>
            <p:cNvPr id="199" name="Shape 199"/>
            <p:cNvGrpSpPr/>
            <p:nvPr/>
          </p:nvGrpSpPr>
          <p:grpSpPr>
            <a:xfrm>
              <a:off x="7286557" y="1595911"/>
              <a:ext cx="1678068" cy="1709414"/>
              <a:chOff x="7286557" y="1595911"/>
              <a:chExt cx="1678068" cy="1709414"/>
            </a:xfrm>
          </p:grpSpPr>
          <p:grpSp>
            <p:nvGrpSpPr>
              <p:cNvPr id="200" name="Shape 200"/>
              <p:cNvGrpSpPr/>
              <p:nvPr/>
            </p:nvGrpSpPr>
            <p:grpSpPr>
              <a:xfrm>
                <a:off x="7286557" y="1595911"/>
                <a:ext cx="1009617" cy="868024"/>
                <a:chOff x="4518700" y="1467500"/>
                <a:chExt cx="2324700" cy="2026200"/>
              </a:xfrm>
            </p:grpSpPr>
            <p:sp>
              <p:nvSpPr>
                <p:cNvPr id="201" name="Shape 201"/>
                <p:cNvSpPr/>
                <p:nvPr/>
              </p:nvSpPr>
              <p:spPr>
                <a:xfrm>
                  <a:off x="4518700" y="1467500"/>
                  <a:ext cx="2324700" cy="2026200"/>
                </a:xfrm>
                <a:prstGeom prst="rect">
                  <a:avLst/>
                </a:prstGeom>
                <a:solidFill>
                  <a:schemeClr val="lt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202" name="Shape 202"/>
                <p:cNvCxnSpPr/>
                <p:nvPr/>
              </p:nvCxnSpPr>
              <p:spPr>
                <a:xfrm rot="10800000">
                  <a:off x="4813194" y="3046211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3" name="Shape 203"/>
                <p:cNvCxnSpPr/>
                <p:nvPr/>
              </p:nvCxnSpPr>
              <p:spPr>
                <a:xfrm rot="10800000">
                  <a:off x="5546728" y="3046211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4" name="Shape 204"/>
                <p:cNvCxnSpPr/>
                <p:nvPr/>
              </p:nvCxnSpPr>
              <p:spPr>
                <a:xfrm rot="10800000">
                  <a:off x="6590241" y="3046211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5" name="Shape 205"/>
                <p:cNvCxnSpPr/>
                <p:nvPr/>
              </p:nvCxnSpPr>
              <p:spPr>
                <a:xfrm rot="10800000">
                  <a:off x="6207793" y="3046211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6" name="Shape 206"/>
                <p:cNvCxnSpPr/>
                <p:nvPr/>
              </p:nvCxnSpPr>
              <p:spPr>
                <a:xfrm rot="10800000">
                  <a:off x="5546719" y="2371647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7" name="Shape 207"/>
                <p:cNvCxnSpPr/>
                <p:nvPr/>
              </p:nvCxnSpPr>
              <p:spPr>
                <a:xfrm rot="10800000">
                  <a:off x="6590232" y="2371647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8" name="Shape 208"/>
                <p:cNvCxnSpPr/>
                <p:nvPr/>
              </p:nvCxnSpPr>
              <p:spPr>
                <a:xfrm rot="10800000">
                  <a:off x="6207784" y="2371647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9" name="Shape 209"/>
                <p:cNvCxnSpPr/>
                <p:nvPr/>
              </p:nvCxnSpPr>
              <p:spPr>
                <a:xfrm rot="10800000">
                  <a:off x="4824849" y="2027151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0" name="Shape 210"/>
                <p:cNvCxnSpPr/>
                <p:nvPr/>
              </p:nvCxnSpPr>
              <p:spPr>
                <a:xfrm rot="10800000">
                  <a:off x="5175934" y="2027151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1" name="Shape 211"/>
                <p:cNvCxnSpPr/>
                <p:nvPr/>
              </p:nvCxnSpPr>
              <p:spPr>
                <a:xfrm rot="10800000">
                  <a:off x="5868362" y="2027151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2" name="Shape 212"/>
                <p:cNvCxnSpPr/>
                <p:nvPr/>
              </p:nvCxnSpPr>
              <p:spPr>
                <a:xfrm rot="10800000">
                  <a:off x="6601895" y="2027151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3" name="Shape 213"/>
                <p:cNvCxnSpPr/>
                <p:nvPr/>
              </p:nvCxnSpPr>
              <p:spPr>
                <a:xfrm>
                  <a:off x="4813194" y="2715926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4" name="Shape 214"/>
                <p:cNvCxnSpPr/>
                <p:nvPr/>
              </p:nvCxnSpPr>
              <p:spPr>
                <a:xfrm>
                  <a:off x="5169702" y="2715926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5" name="Shape 215"/>
                <p:cNvCxnSpPr/>
                <p:nvPr/>
              </p:nvCxnSpPr>
              <p:spPr>
                <a:xfrm>
                  <a:off x="5882718" y="2715926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6" name="Shape 216"/>
                <p:cNvCxnSpPr/>
                <p:nvPr/>
              </p:nvCxnSpPr>
              <p:spPr>
                <a:xfrm>
                  <a:off x="5169702" y="3046262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7" name="Shape 217"/>
                <p:cNvCxnSpPr/>
                <p:nvPr/>
              </p:nvCxnSpPr>
              <p:spPr>
                <a:xfrm>
                  <a:off x="4813194" y="3374501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8" name="Shape 218"/>
                <p:cNvCxnSpPr/>
                <p:nvPr/>
              </p:nvCxnSpPr>
              <p:spPr>
                <a:xfrm>
                  <a:off x="5526210" y="3374411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9" name="Shape 219"/>
                <p:cNvCxnSpPr/>
                <p:nvPr/>
              </p:nvCxnSpPr>
              <p:spPr>
                <a:xfrm>
                  <a:off x="5882718" y="3374501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0" name="Shape 220"/>
                <p:cNvCxnSpPr/>
                <p:nvPr/>
              </p:nvCxnSpPr>
              <p:spPr>
                <a:xfrm>
                  <a:off x="6239226" y="3374501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1" name="Shape 221"/>
                <p:cNvCxnSpPr/>
                <p:nvPr/>
              </p:nvCxnSpPr>
              <p:spPr>
                <a:xfrm>
                  <a:off x="4824857" y="2355440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2" name="Shape 222"/>
                <p:cNvCxnSpPr/>
                <p:nvPr/>
              </p:nvCxnSpPr>
              <p:spPr>
                <a:xfrm>
                  <a:off x="5894382" y="2355440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3" name="Shape 223"/>
                <p:cNvCxnSpPr/>
                <p:nvPr/>
              </p:nvCxnSpPr>
              <p:spPr>
                <a:xfrm>
                  <a:off x="4813194" y="2355620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4" name="Shape 224"/>
                <p:cNvCxnSpPr/>
                <p:nvPr/>
              </p:nvCxnSpPr>
              <p:spPr>
                <a:xfrm>
                  <a:off x="5882718" y="2355620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5" name="Shape 225"/>
                <p:cNvCxnSpPr/>
                <p:nvPr/>
              </p:nvCxnSpPr>
              <p:spPr>
                <a:xfrm>
                  <a:off x="5158039" y="2043173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6" name="Shape 226"/>
                <p:cNvCxnSpPr/>
                <p:nvPr/>
              </p:nvCxnSpPr>
              <p:spPr>
                <a:xfrm>
                  <a:off x="6227563" y="2043173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7" name="Shape 227"/>
                <p:cNvCxnSpPr/>
                <p:nvPr/>
              </p:nvCxnSpPr>
              <p:spPr>
                <a:xfrm rot="10800000">
                  <a:off x="4815941" y="2718062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8" name="Shape 228"/>
                <p:cNvCxnSpPr/>
                <p:nvPr/>
              </p:nvCxnSpPr>
              <p:spPr>
                <a:xfrm rot="10800000">
                  <a:off x="5859454" y="2718062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9" name="Shape 229"/>
                <p:cNvCxnSpPr/>
                <p:nvPr/>
              </p:nvCxnSpPr>
              <p:spPr>
                <a:xfrm rot="10800000">
                  <a:off x="6592988" y="2718062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0" name="Shape 230"/>
                <p:cNvCxnSpPr/>
                <p:nvPr/>
              </p:nvCxnSpPr>
              <p:spPr>
                <a:xfrm rot="10800000">
                  <a:off x="5868362" y="1714704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1" name="Shape 231"/>
                <p:cNvCxnSpPr/>
                <p:nvPr/>
              </p:nvCxnSpPr>
              <p:spPr>
                <a:xfrm rot="10800000">
                  <a:off x="6601895" y="1714704"/>
                  <a:ext cx="0" cy="32820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2" name="Shape 232"/>
                <p:cNvCxnSpPr/>
                <p:nvPr/>
              </p:nvCxnSpPr>
              <p:spPr>
                <a:xfrm>
                  <a:off x="5181365" y="2042993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3" name="Shape 233"/>
                <p:cNvCxnSpPr/>
                <p:nvPr/>
              </p:nvCxnSpPr>
              <p:spPr>
                <a:xfrm>
                  <a:off x="6250890" y="2042993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4" name="Shape 234"/>
                <p:cNvCxnSpPr/>
                <p:nvPr/>
              </p:nvCxnSpPr>
              <p:spPr>
                <a:xfrm>
                  <a:off x="4801531" y="1730726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5" name="Shape 235"/>
                <p:cNvCxnSpPr/>
                <p:nvPr/>
              </p:nvCxnSpPr>
              <p:spPr>
                <a:xfrm>
                  <a:off x="5158039" y="1730726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6" name="Shape 236"/>
                <p:cNvCxnSpPr/>
                <p:nvPr/>
              </p:nvCxnSpPr>
              <p:spPr>
                <a:xfrm>
                  <a:off x="5514547" y="1730636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7" name="Shape 237"/>
                <p:cNvCxnSpPr/>
                <p:nvPr/>
              </p:nvCxnSpPr>
              <p:spPr>
                <a:xfrm>
                  <a:off x="5871055" y="1730726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8" name="Shape 238"/>
                <p:cNvCxnSpPr/>
                <p:nvPr/>
              </p:nvCxnSpPr>
              <p:spPr>
                <a:xfrm>
                  <a:off x="6227563" y="1730726"/>
                  <a:ext cx="356400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239" name="Shape 239"/>
                <p:cNvSpPr/>
                <p:nvPr/>
              </p:nvSpPr>
              <p:spPr>
                <a:xfrm>
                  <a:off x="4907459" y="1798768"/>
                  <a:ext cx="144600" cy="160200"/>
                </a:xfrm>
                <a:prstGeom prst="plus">
                  <a:avLst>
                    <a:gd fmla="val 25000" name="adj"/>
                  </a:avLst>
                </a:prstGeom>
                <a:solidFill>
                  <a:srgbClr val="000000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Shape 240"/>
                <p:cNvSpPr/>
                <p:nvPr/>
              </p:nvSpPr>
              <p:spPr>
                <a:xfrm>
                  <a:off x="5284023" y="2355618"/>
                  <a:ext cx="104400" cy="111000"/>
                </a:xfrm>
                <a:prstGeom prst="rect">
                  <a:avLst/>
                </a:prstGeom>
                <a:solidFill>
                  <a:srgbClr val="FF0000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41" name="Shape 241"/>
              <p:cNvSpPr/>
              <p:nvPr/>
            </p:nvSpPr>
            <p:spPr>
              <a:xfrm>
                <a:off x="7616783" y="1939225"/>
                <a:ext cx="355800" cy="333000"/>
              </a:xfrm>
              <a:prstGeom prst="rect">
                <a:avLst/>
              </a:prstGeom>
              <a:noFill/>
              <a:ln cap="flat" cmpd="sng" w="9525">
                <a:solidFill>
                  <a:srgbClr val="FF99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Shape 242"/>
              <p:cNvSpPr txBox="1"/>
              <p:nvPr/>
            </p:nvSpPr>
            <p:spPr>
              <a:xfrm>
                <a:off x="7853125" y="2934825"/>
                <a:ext cx="1111500" cy="3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/>
                  <a:t>Minimap</a:t>
                </a:r>
                <a:endParaRPr b="1"/>
              </a:p>
            </p:txBody>
          </p:sp>
          <p:cxnSp>
            <p:nvCxnSpPr>
              <p:cNvPr id="243" name="Shape 243"/>
              <p:cNvCxnSpPr/>
              <p:nvPr/>
            </p:nvCxnSpPr>
            <p:spPr>
              <a:xfrm rot="10800000">
                <a:off x="8035050" y="2477175"/>
                <a:ext cx="116100" cy="5232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244" name="Shape 244"/>
            <p:cNvSpPr/>
            <p:nvPr/>
          </p:nvSpPr>
          <p:spPr>
            <a:xfrm>
              <a:off x="7769625" y="1987625"/>
              <a:ext cx="120000" cy="130800"/>
            </a:xfrm>
            <a:prstGeom prst="sun">
              <a:avLst>
                <a:gd fmla="val 25000" name="adj"/>
              </a:avLst>
            </a:prstGeom>
            <a:solidFill>
              <a:srgbClr val="FF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Shape 245"/>
          <p:cNvGrpSpPr/>
          <p:nvPr/>
        </p:nvGrpSpPr>
        <p:grpSpPr>
          <a:xfrm>
            <a:off x="7286550" y="491950"/>
            <a:ext cx="2004975" cy="1053300"/>
            <a:chOff x="7279350" y="486750"/>
            <a:chExt cx="2004975" cy="1053300"/>
          </a:xfrm>
        </p:grpSpPr>
        <p:grpSp>
          <p:nvGrpSpPr>
            <p:cNvPr id="246" name="Shape 246"/>
            <p:cNvGrpSpPr/>
            <p:nvPr/>
          </p:nvGrpSpPr>
          <p:grpSpPr>
            <a:xfrm>
              <a:off x="7279350" y="486750"/>
              <a:ext cx="2004975" cy="1053300"/>
              <a:chOff x="7279350" y="486750"/>
              <a:chExt cx="2004975" cy="1053300"/>
            </a:xfrm>
          </p:grpSpPr>
          <p:grpSp>
            <p:nvGrpSpPr>
              <p:cNvPr id="247" name="Shape 247"/>
              <p:cNvGrpSpPr/>
              <p:nvPr/>
            </p:nvGrpSpPr>
            <p:grpSpPr>
              <a:xfrm>
                <a:off x="7279350" y="486750"/>
                <a:ext cx="2004975" cy="1053300"/>
                <a:chOff x="7279350" y="486750"/>
                <a:chExt cx="2004975" cy="1053300"/>
              </a:xfrm>
            </p:grpSpPr>
            <p:grpSp>
              <p:nvGrpSpPr>
                <p:cNvPr id="248" name="Shape 248"/>
                <p:cNvGrpSpPr/>
                <p:nvPr/>
              </p:nvGrpSpPr>
              <p:grpSpPr>
                <a:xfrm>
                  <a:off x="7279350" y="486750"/>
                  <a:ext cx="1024050" cy="1053300"/>
                  <a:chOff x="7279350" y="486750"/>
                  <a:chExt cx="1024050" cy="1053300"/>
                </a:xfrm>
              </p:grpSpPr>
              <p:sp>
                <p:nvSpPr>
                  <p:cNvPr id="249" name="Shape 249"/>
                  <p:cNvSpPr/>
                  <p:nvPr/>
                </p:nvSpPr>
                <p:spPr>
                  <a:xfrm>
                    <a:off x="7279350" y="486750"/>
                    <a:ext cx="1009500" cy="1053300"/>
                  </a:xfrm>
                  <a:prstGeom prst="rect">
                    <a:avLst/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0" name="Shape 250"/>
                  <p:cNvSpPr txBox="1"/>
                  <p:nvPr/>
                </p:nvSpPr>
                <p:spPr>
                  <a:xfrm>
                    <a:off x="7293900" y="486750"/>
                    <a:ext cx="1009500" cy="2160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91425" lIns="91425" spcFirstLastPara="1" rIns="91425" wrap="square" tIns="91425">
                    <a:noAutofit/>
                  </a:bodyPr>
                  <a:lstStyle/>
                  <a:p>
                    <a:pPr indent="0" lvl="0" marL="0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800">
                        <a:latin typeface="Roboto Medium"/>
                        <a:ea typeface="Roboto Medium"/>
                        <a:cs typeface="Roboto Medium"/>
                        <a:sym typeface="Roboto Medium"/>
                      </a:rPr>
                      <a:t>TIP: Press WASD to move!</a:t>
                    </a:r>
                    <a:endParaRPr sz="800">
                      <a:latin typeface="Roboto Medium"/>
                      <a:ea typeface="Roboto Medium"/>
                      <a:cs typeface="Roboto Medium"/>
                      <a:sym typeface="Roboto Medium"/>
                    </a:endParaRPr>
                  </a:p>
                </p:txBody>
              </p:sp>
            </p:grpSp>
            <p:sp>
              <p:nvSpPr>
                <p:cNvPr id="251" name="Shape 251"/>
                <p:cNvSpPr txBox="1"/>
                <p:nvPr/>
              </p:nvSpPr>
              <p:spPr>
                <a:xfrm>
                  <a:off x="8630625" y="748925"/>
                  <a:ext cx="653700" cy="5727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/>
                    <a:t>Help View</a:t>
                  </a:r>
                  <a:endParaRPr b="1"/>
                </a:p>
              </p:txBody>
            </p:sp>
            <p:cxnSp>
              <p:nvCxnSpPr>
                <p:cNvPr id="252" name="Shape 252"/>
                <p:cNvCxnSpPr/>
                <p:nvPr/>
              </p:nvCxnSpPr>
              <p:spPr>
                <a:xfrm flipH="1">
                  <a:off x="8303400" y="1231675"/>
                  <a:ext cx="327300" cy="288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000000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</p:grpSp>
          <p:sp>
            <p:nvSpPr>
              <p:cNvPr id="253" name="Shape 253"/>
              <p:cNvSpPr txBox="1"/>
              <p:nvPr/>
            </p:nvSpPr>
            <p:spPr>
              <a:xfrm>
                <a:off x="7324875" y="936475"/>
                <a:ext cx="1009500" cy="21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latin typeface="Roboto Medium"/>
                    <a:ea typeface="Roboto Medium"/>
                    <a:cs typeface="Roboto Medium"/>
                    <a:sym typeface="Roboto Medium"/>
                  </a:rPr>
                  <a:t>Items to Retrieve</a:t>
                </a:r>
                <a:endParaRPr sz="800"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362863" y="1224500"/>
              <a:ext cx="850113" cy="247200"/>
              <a:chOff x="7348100" y="1224500"/>
              <a:chExt cx="850113" cy="247200"/>
            </a:xfrm>
          </p:grpSpPr>
          <p:sp>
            <p:nvSpPr>
              <p:cNvPr id="255" name="Shape 255"/>
              <p:cNvSpPr/>
              <p:nvPr/>
            </p:nvSpPr>
            <p:spPr>
              <a:xfrm>
                <a:off x="7348100" y="1224500"/>
                <a:ext cx="268800" cy="247200"/>
              </a:xfrm>
              <a:prstGeom prst="sun">
                <a:avLst>
                  <a:gd fmla="val 25000" name="adj"/>
                </a:avLst>
              </a:prstGeom>
              <a:solidFill>
                <a:srgbClr val="FFFF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>
                <a:off x="7686225" y="1246388"/>
                <a:ext cx="203400" cy="203400"/>
              </a:xfrm>
              <a:prstGeom prst="moon">
                <a:avLst>
                  <a:gd fmla="val 50000" name="adj"/>
                </a:avLst>
              </a:prstGeom>
              <a:solidFill>
                <a:srgbClr val="9900FF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>
                <a:off x="7994813" y="1246400"/>
                <a:ext cx="203400" cy="203400"/>
              </a:xfrm>
              <a:prstGeom prst="smileyFace">
                <a:avLst>
                  <a:gd fmla="val 4653" name="adj"/>
                </a:avLst>
              </a:prstGeom>
              <a:solidFill>
                <a:srgbClr val="6D9EEB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8" name="Shape 258"/>
          <p:cNvGrpSpPr/>
          <p:nvPr/>
        </p:nvGrpSpPr>
        <p:grpSpPr>
          <a:xfrm>
            <a:off x="3741400" y="428955"/>
            <a:ext cx="3479892" cy="2382520"/>
            <a:chOff x="3741400" y="428955"/>
            <a:chExt cx="3479892" cy="2382520"/>
          </a:xfrm>
        </p:grpSpPr>
        <p:grpSp>
          <p:nvGrpSpPr>
            <p:cNvPr id="259" name="Shape 259"/>
            <p:cNvGrpSpPr/>
            <p:nvPr/>
          </p:nvGrpSpPr>
          <p:grpSpPr>
            <a:xfrm>
              <a:off x="3741400" y="428955"/>
              <a:ext cx="3479892" cy="2382520"/>
              <a:chOff x="3741400" y="428955"/>
              <a:chExt cx="3479892" cy="2382520"/>
            </a:xfrm>
          </p:grpSpPr>
          <p:grpSp>
            <p:nvGrpSpPr>
              <p:cNvPr id="260" name="Shape 260"/>
              <p:cNvGrpSpPr/>
              <p:nvPr/>
            </p:nvGrpSpPr>
            <p:grpSpPr>
              <a:xfrm>
                <a:off x="3741400" y="428955"/>
                <a:ext cx="3479892" cy="2382520"/>
                <a:chOff x="3741400" y="428955"/>
                <a:chExt cx="3479892" cy="2382520"/>
              </a:xfrm>
            </p:grpSpPr>
            <p:grpSp>
              <p:nvGrpSpPr>
                <p:cNvPr id="261" name="Shape 261"/>
                <p:cNvGrpSpPr/>
                <p:nvPr/>
              </p:nvGrpSpPr>
              <p:grpSpPr>
                <a:xfrm>
                  <a:off x="3741400" y="428955"/>
                  <a:ext cx="3479892" cy="2382520"/>
                  <a:chOff x="3741400" y="428955"/>
                  <a:chExt cx="3479892" cy="2382520"/>
                </a:xfrm>
              </p:grpSpPr>
              <p:grpSp>
                <p:nvGrpSpPr>
                  <p:cNvPr id="262" name="Shape 262"/>
                  <p:cNvGrpSpPr/>
                  <p:nvPr/>
                </p:nvGrpSpPr>
                <p:grpSpPr>
                  <a:xfrm>
                    <a:off x="4504300" y="428955"/>
                    <a:ext cx="2716992" cy="2120470"/>
                    <a:chOff x="4504300" y="428955"/>
                    <a:chExt cx="2716992" cy="2120470"/>
                  </a:xfrm>
                </p:grpSpPr>
                <p:grpSp>
                  <p:nvGrpSpPr>
                    <p:cNvPr id="263" name="Shape 263"/>
                    <p:cNvGrpSpPr/>
                    <p:nvPr/>
                  </p:nvGrpSpPr>
                  <p:grpSpPr>
                    <a:xfrm>
                      <a:off x="4896475" y="428955"/>
                      <a:ext cx="2324817" cy="2070720"/>
                      <a:chOff x="4518700" y="1422980"/>
                      <a:chExt cx="2324817" cy="2070720"/>
                    </a:xfrm>
                  </p:grpSpPr>
                  <p:sp>
                    <p:nvSpPr>
                      <p:cNvPr id="264" name="Shape 264"/>
                      <p:cNvSpPr/>
                      <p:nvPr/>
                    </p:nvSpPr>
                    <p:spPr>
                      <a:xfrm>
                        <a:off x="4518700" y="1467500"/>
                        <a:ext cx="2324700" cy="2026200"/>
                      </a:xfrm>
                      <a:prstGeom prst="rect">
                        <a:avLst/>
                      </a:prstGeom>
                      <a:solidFill>
                        <a:schemeClr val="lt2"/>
                      </a:solidFill>
                      <a:ln cap="flat" cmpd="sng" w="9525">
                        <a:solidFill>
                          <a:schemeClr val="dk2"/>
                        </a:solidFill>
                        <a:prstDash val="solid"/>
                        <a:round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cxnSp>
                    <p:nvCxnSpPr>
                      <p:cNvPr id="265" name="Shape 265"/>
                      <p:cNvCxnSpPr/>
                      <p:nvPr/>
                    </p:nvCxnSpPr>
                    <p:spPr>
                      <a:xfrm rot="10800000">
                        <a:off x="5303348" y="1938591"/>
                        <a:ext cx="2400" cy="795300"/>
                      </a:xfrm>
                      <a:prstGeom prst="straightConnector1">
                        <a:avLst/>
                      </a:prstGeom>
                      <a:noFill/>
                      <a:ln cap="flat" cmpd="sng" w="114300">
                        <a:solidFill>
                          <a:schemeClr val="dk2"/>
                        </a:solidFill>
                        <a:prstDash val="solid"/>
                        <a:round/>
                        <a:headEnd len="med" w="med" type="none"/>
                        <a:tailEnd len="med" w="med" type="none"/>
                      </a:ln>
                    </p:spPr>
                  </p:cxnSp>
                  <p:cxnSp>
                    <p:nvCxnSpPr>
                      <p:cNvPr id="266" name="Shape 266"/>
                      <p:cNvCxnSpPr/>
                      <p:nvPr/>
                    </p:nvCxnSpPr>
                    <p:spPr>
                      <a:xfrm rot="10800000">
                        <a:off x="6073409" y="1422980"/>
                        <a:ext cx="0" cy="484200"/>
                      </a:xfrm>
                      <a:prstGeom prst="straightConnector1">
                        <a:avLst/>
                      </a:prstGeom>
                      <a:noFill/>
                      <a:ln cap="flat" cmpd="sng" w="114300">
                        <a:solidFill>
                          <a:schemeClr val="dk2"/>
                        </a:solidFill>
                        <a:prstDash val="solid"/>
                        <a:round/>
                        <a:headEnd len="med" w="med" type="none"/>
                        <a:tailEnd len="med" w="med" type="none"/>
                      </a:ln>
                    </p:spPr>
                  </p:cxnSp>
                  <p:cxnSp>
                    <p:nvCxnSpPr>
                      <p:cNvPr id="267" name="Shape 267"/>
                      <p:cNvCxnSpPr/>
                      <p:nvPr/>
                    </p:nvCxnSpPr>
                    <p:spPr>
                      <a:xfrm>
                        <a:off x="4518700" y="2730325"/>
                        <a:ext cx="741000" cy="0"/>
                      </a:xfrm>
                      <a:prstGeom prst="straightConnector1">
                        <a:avLst/>
                      </a:prstGeom>
                      <a:noFill/>
                      <a:ln cap="flat" cmpd="sng" w="114300">
                        <a:solidFill>
                          <a:schemeClr val="dk2"/>
                        </a:solidFill>
                        <a:prstDash val="solid"/>
                        <a:round/>
                        <a:headEnd len="med" w="med" type="none"/>
                        <a:tailEnd len="med" w="med" type="none"/>
                      </a:ln>
                    </p:spPr>
                  </p:cxnSp>
                  <p:cxnSp>
                    <p:nvCxnSpPr>
                      <p:cNvPr id="268" name="Shape 268"/>
                      <p:cNvCxnSpPr/>
                      <p:nvPr/>
                    </p:nvCxnSpPr>
                    <p:spPr>
                      <a:xfrm>
                        <a:off x="6066125" y="2730325"/>
                        <a:ext cx="770100" cy="0"/>
                      </a:xfrm>
                      <a:prstGeom prst="straightConnector1">
                        <a:avLst/>
                      </a:prstGeom>
                      <a:noFill/>
                      <a:ln cap="flat" cmpd="sng" w="114300">
                        <a:solidFill>
                          <a:schemeClr val="dk2"/>
                        </a:solidFill>
                        <a:prstDash val="solid"/>
                        <a:round/>
                        <a:headEnd len="med" w="med" type="none"/>
                        <a:tailEnd len="med" w="med" type="none"/>
                      </a:ln>
                    </p:spPr>
                  </p:cxnSp>
                  <p:cxnSp>
                    <p:nvCxnSpPr>
                      <p:cNvPr id="269" name="Shape 269"/>
                      <p:cNvCxnSpPr/>
                      <p:nvPr/>
                    </p:nvCxnSpPr>
                    <p:spPr>
                      <a:xfrm>
                        <a:off x="6096817" y="1907577"/>
                        <a:ext cx="746700" cy="16200"/>
                      </a:xfrm>
                      <a:prstGeom prst="straightConnector1">
                        <a:avLst/>
                      </a:prstGeom>
                      <a:noFill/>
                      <a:ln cap="flat" cmpd="sng" w="114300">
                        <a:solidFill>
                          <a:schemeClr val="dk2"/>
                        </a:solidFill>
                        <a:prstDash val="solid"/>
                        <a:round/>
                        <a:headEnd len="med" w="med" type="none"/>
                        <a:tailEnd len="med" w="med" type="none"/>
                      </a:ln>
                    </p:spPr>
                  </p:cxnSp>
                  <p:sp>
                    <p:nvSpPr>
                      <p:cNvPr id="270" name="Shape 270"/>
                      <p:cNvSpPr/>
                      <p:nvPr/>
                    </p:nvSpPr>
                    <p:spPr>
                      <a:xfrm>
                        <a:off x="4814945" y="2011749"/>
                        <a:ext cx="170400" cy="163800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 cap="flat" cmpd="sng" w="9525">
                        <a:solidFill>
                          <a:schemeClr val="dk2"/>
                        </a:solidFill>
                        <a:prstDash val="solid"/>
                        <a:round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cxnSp>
                    <p:nvCxnSpPr>
                      <p:cNvPr id="271" name="Shape 271"/>
                      <p:cNvCxnSpPr/>
                      <p:nvPr/>
                    </p:nvCxnSpPr>
                    <p:spPr>
                      <a:xfrm flipH="1" rot="10800000">
                        <a:off x="6068012" y="2766800"/>
                        <a:ext cx="5400" cy="726900"/>
                      </a:xfrm>
                      <a:prstGeom prst="straightConnector1">
                        <a:avLst/>
                      </a:prstGeom>
                      <a:noFill/>
                      <a:ln cap="flat" cmpd="sng" w="114300">
                        <a:solidFill>
                          <a:schemeClr val="dk2"/>
                        </a:solidFill>
                        <a:prstDash val="solid"/>
                        <a:round/>
                        <a:headEnd len="med" w="med" type="none"/>
                        <a:tailEnd len="med" w="med" type="none"/>
                      </a:ln>
                    </p:spPr>
                  </p:cxnSp>
                </p:grpSp>
                <p:cxnSp>
                  <p:nvCxnSpPr>
                    <p:cNvPr id="272" name="Shape 272"/>
                    <p:cNvCxnSpPr/>
                    <p:nvPr/>
                  </p:nvCxnSpPr>
                  <p:spPr>
                    <a:xfrm flipH="1" rot="10800000">
                      <a:off x="4504300" y="2266525"/>
                      <a:ext cx="399600" cy="282900"/>
                    </a:xfrm>
                    <a:prstGeom prst="straightConnector1">
                      <a:avLst/>
                    </a:prstGeom>
                    <a:noFill/>
                    <a:ln cap="flat" cmpd="sng" w="2857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</p:grpSp>
              <p:sp>
                <p:nvSpPr>
                  <p:cNvPr id="273" name="Shape 273"/>
                  <p:cNvSpPr txBox="1"/>
                  <p:nvPr/>
                </p:nvSpPr>
                <p:spPr>
                  <a:xfrm>
                    <a:off x="3741400" y="2440975"/>
                    <a:ext cx="1111500" cy="3705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91425" lIns="91425" spcFirstLastPara="1" rIns="91425" wrap="square" tIns="91425">
                    <a:noAutofit/>
                  </a:bodyPr>
                  <a:lstStyle/>
                  <a:p>
                    <a:pPr indent="0" lvl="0" mar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b="1" lang="en"/>
                      <a:t>Main View</a:t>
                    </a:r>
                    <a:endParaRPr b="1"/>
                  </a:p>
                </p:txBody>
              </p:sp>
            </p:grpSp>
            <p:cxnSp>
              <p:nvCxnSpPr>
                <p:cNvPr id="274" name="Shape 274"/>
                <p:cNvCxnSpPr/>
                <p:nvPr/>
              </p:nvCxnSpPr>
              <p:spPr>
                <a:xfrm flipH="1" rot="10800000">
                  <a:off x="4896475" y="2462725"/>
                  <a:ext cx="762900" cy="1200"/>
                </a:xfrm>
                <a:prstGeom prst="straightConnector1">
                  <a:avLst/>
                </a:prstGeom>
                <a:noFill/>
                <a:ln cap="flat" cmpd="sng" w="1143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75" name="Shape 275"/>
              <p:cNvSpPr/>
              <p:nvPr/>
            </p:nvSpPr>
            <p:spPr>
              <a:xfrm>
                <a:off x="6033500" y="1275675"/>
                <a:ext cx="268800" cy="247200"/>
              </a:xfrm>
              <a:prstGeom prst="sun">
                <a:avLst>
                  <a:gd fmla="val 25000" name="adj"/>
                </a:avLst>
              </a:prstGeom>
              <a:solidFill>
                <a:srgbClr val="FFFF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6" name="Shape 276"/>
            <p:cNvSpPr txBox="1"/>
            <p:nvPr/>
          </p:nvSpPr>
          <p:spPr>
            <a:xfrm>
              <a:off x="4852875" y="445025"/>
              <a:ext cx="1009500" cy="24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latin typeface="Roboto"/>
                  <a:ea typeface="Roboto"/>
                  <a:cs typeface="Roboto"/>
                  <a:sym typeface="Roboto"/>
                </a:rPr>
                <a:t>Time:</a:t>
              </a:r>
              <a:r>
                <a:rPr lang="en" sz="800">
                  <a:latin typeface="Roboto Medium"/>
                  <a:ea typeface="Roboto Medium"/>
                  <a:cs typeface="Roboto Medium"/>
                  <a:sym typeface="Roboto Medium"/>
                </a:rPr>
                <a:t> 23 seconds</a:t>
              </a:r>
              <a:endParaRPr sz="800"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- UI</a:t>
            </a:r>
            <a:endParaRPr/>
          </a:p>
        </p:txBody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311700" y="1275675"/>
            <a:ext cx="7572600" cy="32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r>
              <a:rPr b="1" lang="en"/>
              <a:t> Views (split-screen multiplayer)</a:t>
            </a:r>
            <a:endParaRPr b="1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Main Views (player 1 &amp; player 2)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Minimap View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Objective/Help View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Lighting</a:t>
            </a:r>
            <a:endParaRPr b="1"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Directional	→ Player Light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Point Light	→ Power Ups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Spotlight		→ Collectable (Changing Size &amp; Color)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Normal Map	→ Chasers, Player &amp; Walls</a:t>
            </a:r>
            <a:endParaRPr/>
          </a:p>
        </p:txBody>
      </p:sp>
      <p:sp>
        <p:nvSpPr>
          <p:cNvPr id="283" name="Shape 283"/>
          <p:cNvSpPr/>
          <p:nvPr/>
        </p:nvSpPr>
        <p:spPr>
          <a:xfrm>
            <a:off x="4852875" y="423225"/>
            <a:ext cx="3516300" cy="2838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Shape 284"/>
          <p:cNvSpPr txBox="1"/>
          <p:nvPr/>
        </p:nvSpPr>
        <p:spPr>
          <a:xfrm>
            <a:off x="5975525" y="-60125"/>
            <a:ext cx="9405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Canvas</a:t>
            </a:r>
            <a:endParaRPr b="1">
              <a:solidFill>
                <a:schemeClr val="dk1"/>
              </a:solidFill>
            </a:endParaRPr>
          </a:p>
        </p:txBody>
      </p:sp>
      <p:cxnSp>
        <p:nvCxnSpPr>
          <p:cNvPr id="285" name="Shape 285"/>
          <p:cNvCxnSpPr/>
          <p:nvPr/>
        </p:nvCxnSpPr>
        <p:spPr>
          <a:xfrm flipH="1">
            <a:off x="6160700" y="232475"/>
            <a:ext cx="14400" cy="13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6" name="Shape 286"/>
          <p:cNvCxnSpPr/>
          <p:nvPr/>
        </p:nvCxnSpPr>
        <p:spPr>
          <a:xfrm>
            <a:off x="6640050" y="239750"/>
            <a:ext cx="50700" cy="13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87" name="Shape 287"/>
          <p:cNvGrpSpPr/>
          <p:nvPr/>
        </p:nvGrpSpPr>
        <p:grpSpPr>
          <a:xfrm>
            <a:off x="3770075" y="1895872"/>
            <a:ext cx="3509280" cy="1290909"/>
            <a:chOff x="3769490" y="1301106"/>
            <a:chExt cx="3509280" cy="1157973"/>
          </a:xfrm>
        </p:grpSpPr>
        <p:grpSp>
          <p:nvGrpSpPr>
            <p:cNvPr id="288" name="Shape 288"/>
            <p:cNvGrpSpPr/>
            <p:nvPr/>
          </p:nvGrpSpPr>
          <p:grpSpPr>
            <a:xfrm>
              <a:off x="3769490" y="1301106"/>
              <a:ext cx="3509280" cy="1157973"/>
              <a:chOff x="3748476" y="473475"/>
              <a:chExt cx="3472816" cy="2026200"/>
            </a:xfrm>
          </p:grpSpPr>
          <p:grpSp>
            <p:nvGrpSpPr>
              <p:cNvPr id="289" name="Shape 289"/>
              <p:cNvGrpSpPr/>
              <p:nvPr/>
            </p:nvGrpSpPr>
            <p:grpSpPr>
              <a:xfrm>
                <a:off x="3748476" y="473475"/>
                <a:ext cx="3472816" cy="2026200"/>
                <a:chOff x="3748476" y="473475"/>
                <a:chExt cx="3472816" cy="2026200"/>
              </a:xfrm>
            </p:grpSpPr>
            <p:grpSp>
              <p:nvGrpSpPr>
                <p:cNvPr id="290" name="Shape 290"/>
                <p:cNvGrpSpPr/>
                <p:nvPr/>
              </p:nvGrpSpPr>
              <p:grpSpPr>
                <a:xfrm>
                  <a:off x="4374305" y="473475"/>
                  <a:ext cx="2846987" cy="2026200"/>
                  <a:chOff x="4374305" y="473475"/>
                  <a:chExt cx="2846987" cy="2026200"/>
                </a:xfrm>
              </p:grpSpPr>
              <p:grpSp>
                <p:nvGrpSpPr>
                  <p:cNvPr id="291" name="Shape 291"/>
                  <p:cNvGrpSpPr/>
                  <p:nvPr/>
                </p:nvGrpSpPr>
                <p:grpSpPr>
                  <a:xfrm>
                    <a:off x="4896475" y="473475"/>
                    <a:ext cx="2324817" cy="2026200"/>
                    <a:chOff x="4518700" y="1467500"/>
                    <a:chExt cx="2324817" cy="2026200"/>
                  </a:xfrm>
                </p:grpSpPr>
                <p:sp>
                  <p:nvSpPr>
                    <p:cNvPr id="292" name="Shape 292"/>
                    <p:cNvSpPr/>
                    <p:nvPr/>
                  </p:nvSpPr>
                  <p:spPr>
                    <a:xfrm>
                      <a:off x="4518700" y="1467500"/>
                      <a:ext cx="2324700" cy="2026200"/>
                    </a:xfrm>
                    <a:prstGeom prst="rect">
                      <a:avLst/>
                    </a:prstGeom>
                    <a:solidFill>
                      <a:schemeClr val="lt2"/>
                    </a:solidFill>
                    <a:ln cap="flat" cmpd="sng" w="2857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cxnSp>
                  <p:nvCxnSpPr>
                    <p:cNvPr id="293" name="Shape 293"/>
                    <p:cNvCxnSpPr/>
                    <p:nvPr/>
                  </p:nvCxnSpPr>
                  <p:spPr>
                    <a:xfrm flipH="1" rot="10800000">
                      <a:off x="5262354" y="1547987"/>
                      <a:ext cx="14100" cy="641700"/>
                    </a:xfrm>
                    <a:prstGeom prst="straightConnector1">
                      <a:avLst/>
                    </a:prstGeom>
                    <a:noFill/>
                    <a:ln cap="flat" cmpd="sng" w="114300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294" name="Shape 294"/>
                    <p:cNvCxnSpPr/>
                    <p:nvPr/>
                  </p:nvCxnSpPr>
                  <p:spPr>
                    <a:xfrm>
                      <a:off x="4524093" y="2197035"/>
                      <a:ext cx="741000" cy="0"/>
                    </a:xfrm>
                    <a:prstGeom prst="straightConnector1">
                      <a:avLst/>
                    </a:prstGeom>
                    <a:noFill/>
                    <a:ln cap="flat" cmpd="sng" w="114300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295" name="Shape 295"/>
                    <p:cNvCxnSpPr/>
                    <p:nvPr/>
                  </p:nvCxnSpPr>
                  <p:spPr>
                    <a:xfrm>
                      <a:off x="6066125" y="2730325"/>
                      <a:ext cx="770100" cy="0"/>
                    </a:xfrm>
                    <a:prstGeom prst="straightConnector1">
                      <a:avLst/>
                    </a:prstGeom>
                    <a:noFill/>
                    <a:ln cap="flat" cmpd="sng" w="114300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296" name="Shape 296"/>
                    <p:cNvCxnSpPr/>
                    <p:nvPr/>
                  </p:nvCxnSpPr>
                  <p:spPr>
                    <a:xfrm>
                      <a:off x="6096817" y="1907577"/>
                      <a:ext cx="746700" cy="16200"/>
                    </a:xfrm>
                    <a:prstGeom prst="straightConnector1">
                      <a:avLst/>
                    </a:prstGeom>
                    <a:noFill/>
                    <a:ln cap="flat" cmpd="sng" w="114300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sp>
                  <p:nvSpPr>
                    <p:cNvPr id="297" name="Shape 297"/>
                    <p:cNvSpPr/>
                    <p:nvPr/>
                  </p:nvSpPr>
                  <p:spPr>
                    <a:xfrm>
                      <a:off x="5447692" y="2588861"/>
                      <a:ext cx="195000" cy="282900"/>
                    </a:xfrm>
                    <a:prstGeom prst="rect">
                      <a:avLst/>
                    </a:prstGeom>
                    <a:solidFill>
                      <a:srgbClr val="FF0000"/>
                    </a:solidFill>
                    <a:ln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cxnSp>
                  <p:nvCxnSpPr>
                    <p:cNvPr id="298" name="Shape 298"/>
                    <p:cNvCxnSpPr/>
                    <p:nvPr/>
                  </p:nvCxnSpPr>
                  <p:spPr>
                    <a:xfrm flipH="1" rot="10800000">
                      <a:off x="6068012" y="2766800"/>
                      <a:ext cx="5400" cy="726900"/>
                    </a:xfrm>
                    <a:prstGeom prst="straightConnector1">
                      <a:avLst/>
                    </a:prstGeom>
                    <a:noFill/>
                    <a:ln cap="flat" cmpd="sng" w="114300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299" name="Shape 299"/>
                  <p:cNvCxnSpPr/>
                  <p:nvPr/>
                </p:nvCxnSpPr>
                <p:spPr>
                  <a:xfrm>
                    <a:off x="4374305" y="2218513"/>
                    <a:ext cx="529500" cy="48000"/>
                  </a:xfrm>
                  <a:prstGeom prst="straightConnector1">
                    <a:avLst/>
                  </a:prstGeom>
                  <a:noFill/>
                  <a:ln cap="flat" cmpd="sng" w="28575">
                    <a:solidFill>
                      <a:srgbClr val="000000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</p:grpSp>
            <p:sp>
              <p:nvSpPr>
                <p:cNvPr id="300" name="Shape 300"/>
                <p:cNvSpPr txBox="1"/>
                <p:nvPr/>
              </p:nvSpPr>
              <p:spPr>
                <a:xfrm>
                  <a:off x="3748476" y="1551036"/>
                  <a:ext cx="1111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/>
                    <a:t>Player 2</a:t>
                  </a:r>
                  <a:r>
                    <a:rPr b="1" lang="en"/>
                    <a:t> View</a:t>
                  </a:r>
                  <a:endParaRPr b="1"/>
                </a:p>
              </p:txBody>
            </p:sp>
          </p:grpSp>
          <p:cxnSp>
            <p:nvCxnSpPr>
              <p:cNvPr id="301" name="Shape 301"/>
              <p:cNvCxnSpPr/>
              <p:nvPr/>
            </p:nvCxnSpPr>
            <p:spPr>
              <a:xfrm flipH="1" rot="10800000">
                <a:off x="4896475" y="2462725"/>
                <a:ext cx="762900" cy="1200"/>
              </a:xfrm>
              <a:prstGeom prst="straightConnector1">
                <a:avLst/>
              </a:prstGeom>
              <a:noFill/>
              <a:ln cap="flat" cmpd="sng" w="1143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302" name="Shape 302"/>
            <p:cNvSpPr/>
            <p:nvPr/>
          </p:nvSpPr>
          <p:spPr>
            <a:xfrm>
              <a:off x="6601750" y="1668733"/>
              <a:ext cx="268800" cy="247200"/>
            </a:xfrm>
            <a:prstGeom prst="sun">
              <a:avLst>
                <a:gd fmla="val 25000" name="adj"/>
              </a:avLst>
            </a:prstGeom>
            <a:solidFill>
              <a:srgbClr val="FF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Shape 303"/>
          <p:cNvGrpSpPr/>
          <p:nvPr/>
        </p:nvGrpSpPr>
        <p:grpSpPr>
          <a:xfrm>
            <a:off x="7316100" y="516575"/>
            <a:ext cx="2016075" cy="1518000"/>
            <a:chOff x="7316100" y="516575"/>
            <a:chExt cx="2016075" cy="1518000"/>
          </a:xfrm>
        </p:grpSpPr>
        <p:grpSp>
          <p:nvGrpSpPr>
            <p:cNvPr id="304" name="Shape 304"/>
            <p:cNvGrpSpPr/>
            <p:nvPr/>
          </p:nvGrpSpPr>
          <p:grpSpPr>
            <a:xfrm>
              <a:off x="7316100" y="516575"/>
              <a:ext cx="2016075" cy="1518000"/>
              <a:chOff x="7268250" y="21925"/>
              <a:chExt cx="2016075" cy="1518000"/>
            </a:xfrm>
          </p:grpSpPr>
          <p:grpSp>
            <p:nvGrpSpPr>
              <p:cNvPr id="305" name="Shape 305"/>
              <p:cNvGrpSpPr/>
              <p:nvPr/>
            </p:nvGrpSpPr>
            <p:grpSpPr>
              <a:xfrm>
                <a:off x="7268250" y="21925"/>
                <a:ext cx="2016075" cy="1518000"/>
                <a:chOff x="7268250" y="21925"/>
                <a:chExt cx="2016075" cy="1518000"/>
              </a:xfrm>
            </p:grpSpPr>
            <p:grpSp>
              <p:nvGrpSpPr>
                <p:cNvPr id="306" name="Shape 306"/>
                <p:cNvGrpSpPr/>
                <p:nvPr/>
              </p:nvGrpSpPr>
              <p:grpSpPr>
                <a:xfrm>
                  <a:off x="7268250" y="21925"/>
                  <a:ext cx="1035150" cy="1518000"/>
                  <a:chOff x="7268250" y="21925"/>
                  <a:chExt cx="1035150" cy="1518000"/>
                </a:xfrm>
              </p:grpSpPr>
              <p:sp>
                <p:nvSpPr>
                  <p:cNvPr id="307" name="Shape 307"/>
                  <p:cNvSpPr/>
                  <p:nvPr/>
                </p:nvSpPr>
                <p:spPr>
                  <a:xfrm>
                    <a:off x="7268250" y="21925"/>
                    <a:ext cx="1009500" cy="1518000"/>
                  </a:xfrm>
                  <a:prstGeom prst="rect">
                    <a:avLst/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Shape 308"/>
                  <p:cNvSpPr txBox="1"/>
                  <p:nvPr/>
                </p:nvSpPr>
                <p:spPr>
                  <a:xfrm>
                    <a:off x="7293900" y="21925"/>
                    <a:ext cx="1009500" cy="3111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91425" lIns="91425" spcFirstLastPara="1" rIns="91425" wrap="square" tIns="91425">
                    <a:noAutofit/>
                  </a:bodyPr>
                  <a:lstStyle/>
                  <a:p>
                    <a:pPr indent="0" lvl="0" marL="0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800">
                        <a:latin typeface="Roboto Medium"/>
                        <a:ea typeface="Roboto Medium"/>
                        <a:cs typeface="Roboto Medium"/>
                        <a:sym typeface="Roboto Medium"/>
                      </a:rPr>
                      <a:t>TIP: Press WASD to move!</a:t>
                    </a:r>
                    <a:endParaRPr sz="800">
                      <a:latin typeface="Roboto Medium"/>
                      <a:ea typeface="Roboto Medium"/>
                      <a:cs typeface="Roboto Medium"/>
                      <a:sym typeface="Roboto Medium"/>
                    </a:endParaRPr>
                  </a:p>
                </p:txBody>
              </p:sp>
            </p:grpSp>
            <p:sp>
              <p:nvSpPr>
                <p:cNvPr id="309" name="Shape 309"/>
                <p:cNvSpPr txBox="1"/>
                <p:nvPr/>
              </p:nvSpPr>
              <p:spPr>
                <a:xfrm>
                  <a:off x="8630625" y="748925"/>
                  <a:ext cx="653700" cy="5727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/>
                    <a:t>Help View</a:t>
                  </a:r>
                  <a:endParaRPr b="1"/>
                </a:p>
              </p:txBody>
            </p:sp>
            <p:cxnSp>
              <p:nvCxnSpPr>
                <p:cNvPr id="310" name="Shape 310"/>
                <p:cNvCxnSpPr/>
                <p:nvPr/>
              </p:nvCxnSpPr>
              <p:spPr>
                <a:xfrm flipH="1">
                  <a:off x="8303400" y="1231675"/>
                  <a:ext cx="327300" cy="288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000000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</p:grpSp>
          <p:sp>
            <p:nvSpPr>
              <p:cNvPr id="311" name="Shape 311"/>
              <p:cNvSpPr/>
              <p:nvPr/>
            </p:nvSpPr>
            <p:spPr>
              <a:xfrm>
                <a:off x="7348100" y="1224500"/>
                <a:ext cx="268800" cy="247200"/>
              </a:xfrm>
              <a:prstGeom prst="sun">
                <a:avLst>
                  <a:gd fmla="val 25000" name="adj"/>
                </a:avLst>
              </a:prstGeom>
              <a:solidFill>
                <a:srgbClr val="FFFF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Shape 312"/>
              <p:cNvSpPr/>
              <p:nvPr/>
            </p:nvSpPr>
            <p:spPr>
              <a:xfrm>
                <a:off x="7686225" y="1246388"/>
                <a:ext cx="203400" cy="203400"/>
              </a:xfrm>
              <a:prstGeom prst="moon">
                <a:avLst>
                  <a:gd fmla="val 50000" name="adj"/>
                </a:avLst>
              </a:prstGeom>
              <a:solidFill>
                <a:srgbClr val="9900FF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Shape 313"/>
              <p:cNvSpPr/>
              <p:nvPr/>
            </p:nvSpPr>
            <p:spPr>
              <a:xfrm>
                <a:off x="7994813" y="1246400"/>
                <a:ext cx="203400" cy="203400"/>
              </a:xfrm>
              <a:prstGeom prst="smileyFace">
                <a:avLst>
                  <a:gd fmla="val 4653" name="adj"/>
                </a:avLst>
              </a:prstGeom>
              <a:solidFill>
                <a:srgbClr val="6D9EEB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4" name="Shape 314"/>
            <p:cNvSpPr txBox="1"/>
            <p:nvPr/>
          </p:nvSpPr>
          <p:spPr>
            <a:xfrm>
              <a:off x="7316100" y="1431825"/>
              <a:ext cx="1009500" cy="21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latin typeface="Roboto Medium"/>
                  <a:ea typeface="Roboto Medium"/>
                  <a:cs typeface="Roboto Medium"/>
                  <a:sym typeface="Roboto Medium"/>
                </a:rPr>
                <a:t>Items to Retrieve</a:t>
              </a:r>
              <a:endParaRPr sz="800"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315" name="Shape 315"/>
            <p:cNvSpPr txBox="1"/>
            <p:nvPr/>
          </p:nvSpPr>
          <p:spPr>
            <a:xfrm>
              <a:off x="7316100" y="892225"/>
              <a:ext cx="1009500" cy="31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latin typeface="Roboto Medium"/>
                  <a:ea typeface="Roboto Medium"/>
                  <a:cs typeface="Roboto Medium"/>
                  <a:sym typeface="Roboto Medium"/>
                </a:rPr>
                <a:t>TIP: Avoid the chasers!</a:t>
              </a:r>
              <a:endParaRPr sz="800"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316" name="Shape 316"/>
          <p:cNvSpPr/>
          <p:nvPr/>
        </p:nvSpPr>
        <p:spPr>
          <a:xfrm>
            <a:off x="5128974" y="954425"/>
            <a:ext cx="232500" cy="247200"/>
          </a:xfrm>
          <a:prstGeom prst="plus">
            <a:avLst>
              <a:gd fmla="val 25000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7" name="Shape 317"/>
          <p:cNvGrpSpPr/>
          <p:nvPr/>
        </p:nvGrpSpPr>
        <p:grpSpPr>
          <a:xfrm>
            <a:off x="7316107" y="2182499"/>
            <a:ext cx="1678068" cy="1709414"/>
            <a:chOff x="7316107" y="2174749"/>
            <a:chExt cx="1678068" cy="1709414"/>
          </a:xfrm>
        </p:grpSpPr>
        <p:grpSp>
          <p:nvGrpSpPr>
            <p:cNvPr id="318" name="Shape 318"/>
            <p:cNvGrpSpPr/>
            <p:nvPr/>
          </p:nvGrpSpPr>
          <p:grpSpPr>
            <a:xfrm>
              <a:off x="7316107" y="2174749"/>
              <a:ext cx="1678068" cy="1709414"/>
              <a:chOff x="7286557" y="1595911"/>
              <a:chExt cx="1678068" cy="1709414"/>
            </a:xfrm>
          </p:grpSpPr>
          <p:grpSp>
            <p:nvGrpSpPr>
              <p:cNvPr id="319" name="Shape 319"/>
              <p:cNvGrpSpPr/>
              <p:nvPr/>
            </p:nvGrpSpPr>
            <p:grpSpPr>
              <a:xfrm>
                <a:off x="7286557" y="1595911"/>
                <a:ext cx="1678068" cy="1709414"/>
                <a:chOff x="7286557" y="1595911"/>
                <a:chExt cx="1678068" cy="1709414"/>
              </a:xfrm>
            </p:grpSpPr>
            <p:grpSp>
              <p:nvGrpSpPr>
                <p:cNvPr id="320" name="Shape 320"/>
                <p:cNvGrpSpPr/>
                <p:nvPr/>
              </p:nvGrpSpPr>
              <p:grpSpPr>
                <a:xfrm>
                  <a:off x="7286557" y="1595911"/>
                  <a:ext cx="1009617" cy="868024"/>
                  <a:chOff x="4518700" y="1467500"/>
                  <a:chExt cx="2324700" cy="2026200"/>
                </a:xfrm>
              </p:grpSpPr>
              <p:sp>
                <p:nvSpPr>
                  <p:cNvPr id="321" name="Shape 321"/>
                  <p:cNvSpPr/>
                  <p:nvPr/>
                </p:nvSpPr>
                <p:spPr>
                  <a:xfrm>
                    <a:off x="4518700" y="1467500"/>
                    <a:ext cx="2324700" cy="2026200"/>
                  </a:xfrm>
                  <a:prstGeom prst="rect">
                    <a:avLst/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cxnSp>
                <p:nvCxnSpPr>
                  <p:cNvPr id="322" name="Shape 322"/>
                  <p:cNvCxnSpPr/>
                  <p:nvPr/>
                </p:nvCxnSpPr>
                <p:spPr>
                  <a:xfrm rot="10800000">
                    <a:off x="4813194" y="3046211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23" name="Shape 323"/>
                  <p:cNvCxnSpPr/>
                  <p:nvPr/>
                </p:nvCxnSpPr>
                <p:spPr>
                  <a:xfrm rot="10800000">
                    <a:off x="5546728" y="3046211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24" name="Shape 324"/>
                  <p:cNvCxnSpPr/>
                  <p:nvPr/>
                </p:nvCxnSpPr>
                <p:spPr>
                  <a:xfrm rot="10800000">
                    <a:off x="6590241" y="3046211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25" name="Shape 325"/>
                  <p:cNvCxnSpPr/>
                  <p:nvPr/>
                </p:nvCxnSpPr>
                <p:spPr>
                  <a:xfrm rot="10800000">
                    <a:off x="6207793" y="3046211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26" name="Shape 326"/>
                  <p:cNvCxnSpPr/>
                  <p:nvPr/>
                </p:nvCxnSpPr>
                <p:spPr>
                  <a:xfrm rot="10800000">
                    <a:off x="5546719" y="2371647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27" name="Shape 327"/>
                  <p:cNvCxnSpPr/>
                  <p:nvPr/>
                </p:nvCxnSpPr>
                <p:spPr>
                  <a:xfrm rot="10800000">
                    <a:off x="6590232" y="2371647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28" name="Shape 328"/>
                  <p:cNvCxnSpPr/>
                  <p:nvPr/>
                </p:nvCxnSpPr>
                <p:spPr>
                  <a:xfrm rot="10800000">
                    <a:off x="6207784" y="2371647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29" name="Shape 329"/>
                  <p:cNvCxnSpPr/>
                  <p:nvPr/>
                </p:nvCxnSpPr>
                <p:spPr>
                  <a:xfrm rot="10800000">
                    <a:off x="4824849" y="2027151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30" name="Shape 330"/>
                  <p:cNvCxnSpPr/>
                  <p:nvPr/>
                </p:nvCxnSpPr>
                <p:spPr>
                  <a:xfrm rot="10800000">
                    <a:off x="5175934" y="2027151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31" name="Shape 331"/>
                  <p:cNvCxnSpPr/>
                  <p:nvPr/>
                </p:nvCxnSpPr>
                <p:spPr>
                  <a:xfrm rot="10800000">
                    <a:off x="5868362" y="2027151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32" name="Shape 332"/>
                  <p:cNvCxnSpPr/>
                  <p:nvPr/>
                </p:nvCxnSpPr>
                <p:spPr>
                  <a:xfrm rot="10800000">
                    <a:off x="6601895" y="2027151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33" name="Shape 333"/>
                  <p:cNvCxnSpPr/>
                  <p:nvPr/>
                </p:nvCxnSpPr>
                <p:spPr>
                  <a:xfrm>
                    <a:off x="4813194" y="2715926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34" name="Shape 334"/>
                  <p:cNvCxnSpPr/>
                  <p:nvPr/>
                </p:nvCxnSpPr>
                <p:spPr>
                  <a:xfrm>
                    <a:off x="5169702" y="2715926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35" name="Shape 335"/>
                  <p:cNvCxnSpPr/>
                  <p:nvPr/>
                </p:nvCxnSpPr>
                <p:spPr>
                  <a:xfrm>
                    <a:off x="5882718" y="2715926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36" name="Shape 336"/>
                  <p:cNvCxnSpPr/>
                  <p:nvPr/>
                </p:nvCxnSpPr>
                <p:spPr>
                  <a:xfrm>
                    <a:off x="5169702" y="3046262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37" name="Shape 337"/>
                  <p:cNvCxnSpPr/>
                  <p:nvPr/>
                </p:nvCxnSpPr>
                <p:spPr>
                  <a:xfrm>
                    <a:off x="4813194" y="3374501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38" name="Shape 338"/>
                  <p:cNvCxnSpPr/>
                  <p:nvPr/>
                </p:nvCxnSpPr>
                <p:spPr>
                  <a:xfrm>
                    <a:off x="5526210" y="3374411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39" name="Shape 339"/>
                  <p:cNvCxnSpPr/>
                  <p:nvPr/>
                </p:nvCxnSpPr>
                <p:spPr>
                  <a:xfrm>
                    <a:off x="5882718" y="3374501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0" name="Shape 340"/>
                  <p:cNvCxnSpPr/>
                  <p:nvPr/>
                </p:nvCxnSpPr>
                <p:spPr>
                  <a:xfrm>
                    <a:off x="6239226" y="3374501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1" name="Shape 341"/>
                  <p:cNvCxnSpPr/>
                  <p:nvPr/>
                </p:nvCxnSpPr>
                <p:spPr>
                  <a:xfrm>
                    <a:off x="4824857" y="2355440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2" name="Shape 342"/>
                  <p:cNvCxnSpPr/>
                  <p:nvPr/>
                </p:nvCxnSpPr>
                <p:spPr>
                  <a:xfrm>
                    <a:off x="5894382" y="2355440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3" name="Shape 343"/>
                  <p:cNvCxnSpPr/>
                  <p:nvPr/>
                </p:nvCxnSpPr>
                <p:spPr>
                  <a:xfrm>
                    <a:off x="4813194" y="2355620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4" name="Shape 344"/>
                  <p:cNvCxnSpPr/>
                  <p:nvPr/>
                </p:nvCxnSpPr>
                <p:spPr>
                  <a:xfrm>
                    <a:off x="5882718" y="2355620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5" name="Shape 345"/>
                  <p:cNvCxnSpPr/>
                  <p:nvPr/>
                </p:nvCxnSpPr>
                <p:spPr>
                  <a:xfrm>
                    <a:off x="5158039" y="2043173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6" name="Shape 346"/>
                  <p:cNvCxnSpPr/>
                  <p:nvPr/>
                </p:nvCxnSpPr>
                <p:spPr>
                  <a:xfrm>
                    <a:off x="6227563" y="2043173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7" name="Shape 347"/>
                  <p:cNvCxnSpPr/>
                  <p:nvPr/>
                </p:nvCxnSpPr>
                <p:spPr>
                  <a:xfrm rot="10800000">
                    <a:off x="4815941" y="2718062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8" name="Shape 348"/>
                  <p:cNvCxnSpPr/>
                  <p:nvPr/>
                </p:nvCxnSpPr>
                <p:spPr>
                  <a:xfrm rot="10800000">
                    <a:off x="5859454" y="2718062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49" name="Shape 349"/>
                  <p:cNvCxnSpPr/>
                  <p:nvPr/>
                </p:nvCxnSpPr>
                <p:spPr>
                  <a:xfrm rot="10800000">
                    <a:off x="6592988" y="2718062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0" name="Shape 350"/>
                  <p:cNvCxnSpPr/>
                  <p:nvPr/>
                </p:nvCxnSpPr>
                <p:spPr>
                  <a:xfrm rot="10800000">
                    <a:off x="5868362" y="1714704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1" name="Shape 351"/>
                  <p:cNvCxnSpPr/>
                  <p:nvPr/>
                </p:nvCxnSpPr>
                <p:spPr>
                  <a:xfrm rot="10800000">
                    <a:off x="6601895" y="1714704"/>
                    <a:ext cx="0" cy="32820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2" name="Shape 352"/>
                  <p:cNvCxnSpPr/>
                  <p:nvPr/>
                </p:nvCxnSpPr>
                <p:spPr>
                  <a:xfrm>
                    <a:off x="5181365" y="2042993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3" name="Shape 353"/>
                  <p:cNvCxnSpPr/>
                  <p:nvPr/>
                </p:nvCxnSpPr>
                <p:spPr>
                  <a:xfrm>
                    <a:off x="6250890" y="2042993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4" name="Shape 354"/>
                  <p:cNvCxnSpPr/>
                  <p:nvPr/>
                </p:nvCxnSpPr>
                <p:spPr>
                  <a:xfrm>
                    <a:off x="4801531" y="1730726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5" name="Shape 355"/>
                  <p:cNvCxnSpPr/>
                  <p:nvPr/>
                </p:nvCxnSpPr>
                <p:spPr>
                  <a:xfrm>
                    <a:off x="5158039" y="1730726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6" name="Shape 356"/>
                  <p:cNvCxnSpPr/>
                  <p:nvPr/>
                </p:nvCxnSpPr>
                <p:spPr>
                  <a:xfrm>
                    <a:off x="5514547" y="1730636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7" name="Shape 357"/>
                  <p:cNvCxnSpPr/>
                  <p:nvPr/>
                </p:nvCxnSpPr>
                <p:spPr>
                  <a:xfrm>
                    <a:off x="5871055" y="1730726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358" name="Shape 358"/>
                  <p:cNvCxnSpPr/>
                  <p:nvPr/>
                </p:nvCxnSpPr>
                <p:spPr>
                  <a:xfrm>
                    <a:off x="6227563" y="1730726"/>
                    <a:ext cx="356400" cy="0"/>
                  </a:xfrm>
                  <a:prstGeom prst="straightConnector1">
                    <a:avLst/>
                  </a:prstGeom>
                  <a:noFill/>
                  <a:ln cap="flat" cmpd="sng" w="38100">
                    <a:solidFill>
                      <a:schemeClr val="dk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359" name="Shape 359"/>
                  <p:cNvSpPr/>
                  <p:nvPr/>
                </p:nvSpPr>
                <p:spPr>
                  <a:xfrm>
                    <a:off x="4907459" y="1798768"/>
                    <a:ext cx="144600" cy="160200"/>
                  </a:xfrm>
                  <a:prstGeom prst="plus">
                    <a:avLst>
                      <a:gd fmla="val 25000" name="adj"/>
                    </a:avLst>
                  </a:prstGeom>
                  <a:solidFill>
                    <a:srgbClr val="000000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Shape 360"/>
                  <p:cNvSpPr/>
                  <p:nvPr/>
                </p:nvSpPr>
                <p:spPr>
                  <a:xfrm>
                    <a:off x="5284023" y="2355618"/>
                    <a:ext cx="104400" cy="111000"/>
                  </a:xfrm>
                  <a:prstGeom prst="rect">
                    <a:avLst/>
                  </a:prstGeom>
                  <a:solidFill>
                    <a:srgbClr val="FF0000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1" name="Shape 361"/>
                <p:cNvSpPr/>
                <p:nvPr/>
              </p:nvSpPr>
              <p:spPr>
                <a:xfrm>
                  <a:off x="7616783" y="1939225"/>
                  <a:ext cx="355800" cy="3330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FF99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Shape 362"/>
                <p:cNvSpPr txBox="1"/>
                <p:nvPr/>
              </p:nvSpPr>
              <p:spPr>
                <a:xfrm>
                  <a:off x="7853125" y="2934825"/>
                  <a:ext cx="1111500" cy="370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/>
                    <a:t>Minimap</a:t>
                  </a:r>
                  <a:endParaRPr b="1"/>
                </a:p>
              </p:txBody>
            </p:sp>
            <p:cxnSp>
              <p:nvCxnSpPr>
                <p:cNvPr id="363" name="Shape 363"/>
                <p:cNvCxnSpPr/>
                <p:nvPr/>
              </p:nvCxnSpPr>
              <p:spPr>
                <a:xfrm rot="10800000">
                  <a:off x="8035050" y="2477175"/>
                  <a:ext cx="116100" cy="5232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000000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</p:grpSp>
          <p:sp>
            <p:nvSpPr>
              <p:cNvPr id="364" name="Shape 364"/>
              <p:cNvSpPr/>
              <p:nvPr/>
            </p:nvSpPr>
            <p:spPr>
              <a:xfrm>
                <a:off x="7769625" y="1987625"/>
                <a:ext cx="120000" cy="130800"/>
              </a:xfrm>
              <a:prstGeom prst="sun">
                <a:avLst>
                  <a:gd fmla="val 25000" name="adj"/>
                </a:avLst>
              </a:prstGeom>
              <a:solidFill>
                <a:srgbClr val="FFFF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" name="Shape 365"/>
            <p:cNvSpPr/>
            <p:nvPr/>
          </p:nvSpPr>
          <p:spPr>
            <a:xfrm>
              <a:off x="7486350" y="2230298"/>
              <a:ext cx="355800" cy="277500"/>
            </a:xfrm>
            <a:prstGeom prst="rect">
              <a:avLst/>
            </a:prstGeom>
            <a:noFill/>
            <a:ln cap="flat" cmpd="sng" w="9525">
              <a:solidFill>
                <a:srgbClr val="4A86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" name="Shape 366"/>
          <p:cNvGrpSpPr/>
          <p:nvPr/>
        </p:nvGrpSpPr>
        <p:grpSpPr>
          <a:xfrm>
            <a:off x="3816850" y="423225"/>
            <a:ext cx="3462660" cy="1360006"/>
            <a:chOff x="3816850" y="423225"/>
            <a:chExt cx="3462660" cy="1360006"/>
          </a:xfrm>
        </p:grpSpPr>
        <p:grpSp>
          <p:nvGrpSpPr>
            <p:cNvPr id="367" name="Shape 367"/>
            <p:cNvGrpSpPr/>
            <p:nvPr/>
          </p:nvGrpSpPr>
          <p:grpSpPr>
            <a:xfrm>
              <a:off x="3816850" y="492322"/>
              <a:ext cx="3462660" cy="1290909"/>
              <a:chOff x="3816850" y="492322"/>
              <a:chExt cx="3462660" cy="1290909"/>
            </a:xfrm>
          </p:grpSpPr>
          <p:grpSp>
            <p:nvGrpSpPr>
              <p:cNvPr id="368" name="Shape 368"/>
              <p:cNvGrpSpPr/>
              <p:nvPr/>
            </p:nvGrpSpPr>
            <p:grpSpPr>
              <a:xfrm>
                <a:off x="3816850" y="492322"/>
                <a:ext cx="3462660" cy="1290909"/>
                <a:chOff x="3816850" y="492322"/>
                <a:chExt cx="3462660" cy="1290909"/>
              </a:xfrm>
            </p:grpSpPr>
            <p:grpSp>
              <p:nvGrpSpPr>
                <p:cNvPr id="369" name="Shape 369"/>
                <p:cNvGrpSpPr/>
                <p:nvPr/>
              </p:nvGrpSpPr>
              <p:grpSpPr>
                <a:xfrm>
                  <a:off x="4402221" y="492322"/>
                  <a:ext cx="2877289" cy="1290909"/>
                  <a:chOff x="4374053" y="503180"/>
                  <a:chExt cx="2847391" cy="2026200"/>
                </a:xfrm>
              </p:grpSpPr>
              <p:grpSp>
                <p:nvGrpSpPr>
                  <p:cNvPr id="370" name="Shape 370"/>
                  <p:cNvGrpSpPr/>
                  <p:nvPr/>
                </p:nvGrpSpPr>
                <p:grpSpPr>
                  <a:xfrm>
                    <a:off x="4874753" y="503180"/>
                    <a:ext cx="2346691" cy="2026200"/>
                    <a:chOff x="4496978" y="1497205"/>
                    <a:chExt cx="2346691" cy="2026200"/>
                  </a:xfrm>
                </p:grpSpPr>
                <p:sp>
                  <p:nvSpPr>
                    <p:cNvPr id="371" name="Shape 371"/>
                    <p:cNvSpPr/>
                    <p:nvPr/>
                  </p:nvSpPr>
                  <p:spPr>
                    <a:xfrm>
                      <a:off x="4496978" y="1497205"/>
                      <a:ext cx="2324700" cy="2026200"/>
                    </a:xfrm>
                    <a:prstGeom prst="rect">
                      <a:avLst/>
                    </a:prstGeom>
                    <a:solidFill>
                      <a:schemeClr val="lt2"/>
                    </a:solidFill>
                    <a:ln cap="flat" cmpd="sng" w="28575">
                      <a:solidFill>
                        <a:srgbClr val="6D9EEB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cxnSp>
                  <p:nvCxnSpPr>
                    <p:cNvPr id="372" name="Shape 372"/>
                    <p:cNvCxnSpPr/>
                    <p:nvPr/>
                  </p:nvCxnSpPr>
                  <p:spPr>
                    <a:xfrm>
                      <a:off x="5545652" y="2706663"/>
                      <a:ext cx="916800" cy="13200"/>
                    </a:xfrm>
                    <a:prstGeom prst="straightConnector1">
                      <a:avLst/>
                    </a:prstGeom>
                    <a:noFill/>
                    <a:ln cap="flat" cmpd="sng" w="114300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cxnSp>
                  <p:nvCxnSpPr>
                    <p:cNvPr id="373" name="Shape 373"/>
                    <p:cNvCxnSpPr/>
                    <p:nvPr/>
                  </p:nvCxnSpPr>
                  <p:spPr>
                    <a:xfrm flipH="1" rot="10800000">
                      <a:off x="4521369" y="1752836"/>
                      <a:ext cx="2322300" cy="20700"/>
                    </a:xfrm>
                    <a:prstGeom prst="straightConnector1">
                      <a:avLst/>
                    </a:prstGeom>
                    <a:noFill/>
                    <a:ln cap="flat" cmpd="sng" w="114300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  <p:sp>
                  <p:nvSpPr>
                    <p:cNvPr id="374" name="Shape 374"/>
                    <p:cNvSpPr/>
                    <p:nvPr/>
                  </p:nvSpPr>
                  <p:spPr>
                    <a:xfrm>
                      <a:off x="5655263" y="2092338"/>
                      <a:ext cx="176700" cy="295500"/>
                    </a:xfrm>
                    <a:prstGeom prst="rect">
                      <a:avLst/>
                    </a:prstGeom>
                    <a:solidFill>
                      <a:srgbClr val="4A86E8"/>
                    </a:solidFill>
                    <a:ln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cxnSp>
                  <p:nvCxnSpPr>
                    <p:cNvPr id="375" name="Shape 375"/>
                    <p:cNvCxnSpPr/>
                    <p:nvPr/>
                  </p:nvCxnSpPr>
                  <p:spPr>
                    <a:xfrm flipH="1" rot="10800000">
                      <a:off x="5553242" y="2777905"/>
                      <a:ext cx="5400" cy="726900"/>
                    </a:xfrm>
                    <a:prstGeom prst="straightConnector1">
                      <a:avLst/>
                    </a:prstGeom>
                    <a:noFill/>
                    <a:ln cap="flat" cmpd="sng" w="114300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none"/>
                    </a:ln>
                  </p:spPr>
                </p:cxnSp>
              </p:grpSp>
              <p:cxnSp>
                <p:nvCxnSpPr>
                  <p:cNvPr id="376" name="Shape 376"/>
                  <p:cNvCxnSpPr>
                    <a:endCxn id="371" idx="1"/>
                  </p:cNvCxnSpPr>
                  <p:nvPr/>
                </p:nvCxnSpPr>
                <p:spPr>
                  <a:xfrm flipH="1" rot="10800000">
                    <a:off x="4374053" y="1516280"/>
                    <a:ext cx="500700" cy="66000"/>
                  </a:xfrm>
                  <a:prstGeom prst="straightConnector1">
                    <a:avLst/>
                  </a:prstGeom>
                  <a:noFill/>
                  <a:ln cap="flat" cmpd="sng" w="28575">
                    <a:solidFill>
                      <a:srgbClr val="000000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</p:grpSp>
            <p:sp>
              <p:nvSpPr>
                <p:cNvPr id="377" name="Shape 377"/>
                <p:cNvSpPr txBox="1"/>
                <p:nvPr/>
              </p:nvSpPr>
              <p:spPr>
                <a:xfrm>
                  <a:off x="3816850" y="820745"/>
                  <a:ext cx="1123200" cy="236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/>
                    <a:t>Player 1 View</a:t>
                  </a:r>
                  <a:endParaRPr b="1"/>
                </a:p>
              </p:txBody>
            </p:sp>
          </p:grpSp>
          <p:sp>
            <p:nvSpPr>
              <p:cNvPr id="378" name="Shape 378"/>
              <p:cNvSpPr/>
              <p:nvPr/>
            </p:nvSpPr>
            <p:spPr>
              <a:xfrm>
                <a:off x="5361475" y="936175"/>
                <a:ext cx="203400" cy="223200"/>
              </a:xfrm>
              <a:prstGeom prst="plus">
                <a:avLst>
                  <a:gd fmla="val 25000" name="adj"/>
                </a:avLst>
              </a:prstGeom>
              <a:solidFill>
                <a:srgbClr val="00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9" name="Shape 379"/>
            <p:cNvSpPr txBox="1"/>
            <p:nvPr/>
          </p:nvSpPr>
          <p:spPr>
            <a:xfrm>
              <a:off x="4852875" y="423225"/>
              <a:ext cx="1009500" cy="24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latin typeface="Roboto"/>
                  <a:ea typeface="Roboto"/>
                  <a:cs typeface="Roboto"/>
                  <a:sym typeface="Roboto"/>
                </a:rPr>
                <a:t>Time:</a:t>
              </a:r>
              <a:r>
                <a:rPr lang="en" sz="800">
                  <a:latin typeface="Roboto Medium"/>
                  <a:ea typeface="Roboto Medium"/>
                  <a:cs typeface="Roboto Medium"/>
                  <a:sym typeface="Roboto Medium"/>
                </a:rPr>
                <a:t> 23 seconds</a:t>
              </a:r>
              <a:endParaRPr sz="800"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&amp; Timeline : </a:t>
            </a:r>
            <a:r>
              <a:rPr lang="en"/>
              <a:t>KanbanFlow</a:t>
            </a:r>
            <a:endParaRPr/>
          </a:p>
        </p:txBody>
      </p:sp>
      <p:sp>
        <p:nvSpPr>
          <p:cNvPr id="385" name="Shape 3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Assign tasks  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Track progress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 aware of impediments </a:t>
            </a:r>
            <a:endParaRPr/>
          </a:p>
        </p:txBody>
      </p:sp>
      <p:pic>
        <p:nvPicPr>
          <p:cNvPr id="386" name="Shape 386"/>
          <p:cNvPicPr preferRelativeResize="0"/>
          <p:nvPr/>
        </p:nvPicPr>
        <p:blipFill rotWithShape="1">
          <a:blip r:embed="rId3">
            <a:alphaModFix/>
          </a:blip>
          <a:srcRect b="43039" l="0" r="0" t="0"/>
          <a:stretch/>
        </p:blipFill>
        <p:spPr>
          <a:xfrm>
            <a:off x="356400" y="1241637"/>
            <a:ext cx="8431201" cy="235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